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5"/>
  </p:sldMasterIdLst>
  <p:notesMasterIdLst>
    <p:notesMasterId r:id="rId63"/>
  </p:notesMasterIdLst>
  <p:handoutMasterIdLst>
    <p:handoutMasterId r:id="rId64"/>
  </p:handoutMasterIdLst>
  <p:sldIdLst>
    <p:sldId id="668" r:id="rId6"/>
    <p:sldId id="1025" r:id="rId7"/>
    <p:sldId id="1067" r:id="rId8"/>
    <p:sldId id="1035" r:id="rId9"/>
    <p:sldId id="1037" r:id="rId10"/>
    <p:sldId id="1038" r:id="rId11"/>
    <p:sldId id="1039" r:id="rId12"/>
    <p:sldId id="1040" r:id="rId13"/>
    <p:sldId id="1041" r:id="rId14"/>
    <p:sldId id="1042" r:id="rId15"/>
    <p:sldId id="1043" r:id="rId16"/>
    <p:sldId id="998" r:id="rId17"/>
    <p:sldId id="1046" r:id="rId18"/>
    <p:sldId id="1047" r:id="rId19"/>
    <p:sldId id="1048" r:id="rId20"/>
    <p:sldId id="1049" r:id="rId21"/>
    <p:sldId id="1050" r:id="rId22"/>
    <p:sldId id="1051" r:id="rId23"/>
    <p:sldId id="1074" r:id="rId24"/>
    <p:sldId id="1072" r:id="rId25"/>
    <p:sldId id="1075" r:id="rId26"/>
    <p:sldId id="1076" r:id="rId27"/>
    <p:sldId id="1077" r:id="rId28"/>
    <p:sldId id="999" r:id="rId29"/>
    <p:sldId id="1058" r:id="rId30"/>
    <p:sldId id="1000" r:id="rId31"/>
    <p:sldId id="1059" r:id="rId32"/>
    <p:sldId id="1057" r:id="rId33"/>
    <p:sldId id="1001" r:id="rId34"/>
    <p:sldId id="1002" r:id="rId35"/>
    <p:sldId id="1003" r:id="rId36"/>
    <p:sldId id="1004" r:id="rId37"/>
    <p:sldId id="1060" r:id="rId38"/>
    <p:sldId id="1005" r:id="rId39"/>
    <p:sldId id="1006" r:id="rId40"/>
    <p:sldId id="1061" r:id="rId41"/>
    <p:sldId id="1062" r:id="rId42"/>
    <p:sldId id="1007" r:id="rId43"/>
    <p:sldId id="1008" r:id="rId44"/>
    <p:sldId id="1009" r:id="rId45"/>
    <p:sldId id="1011" r:id="rId46"/>
    <p:sldId id="1012" r:id="rId47"/>
    <p:sldId id="1013" r:id="rId48"/>
    <p:sldId id="1014" r:id="rId49"/>
    <p:sldId id="1015" r:id="rId50"/>
    <p:sldId id="1063" r:id="rId51"/>
    <p:sldId id="1016" r:id="rId52"/>
    <p:sldId id="1064" r:id="rId53"/>
    <p:sldId id="1065" r:id="rId54"/>
    <p:sldId id="1017" r:id="rId55"/>
    <p:sldId id="1066" r:id="rId56"/>
    <p:sldId id="1019" r:id="rId57"/>
    <p:sldId id="1020" r:id="rId58"/>
    <p:sldId id="1021" r:id="rId59"/>
    <p:sldId id="1022" r:id="rId60"/>
    <p:sldId id="1023" r:id="rId61"/>
    <p:sldId id="672" r:id="rId62"/>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1025"/>
            <p14:sldId id="1067"/>
            <p14:sldId id="1035"/>
            <p14:sldId id="1037"/>
            <p14:sldId id="1038"/>
            <p14:sldId id="1039"/>
            <p14:sldId id="1040"/>
            <p14:sldId id="1041"/>
            <p14:sldId id="1042"/>
            <p14:sldId id="1043"/>
            <p14:sldId id="998"/>
            <p14:sldId id="1046"/>
            <p14:sldId id="1047"/>
            <p14:sldId id="1048"/>
            <p14:sldId id="1049"/>
            <p14:sldId id="1050"/>
            <p14:sldId id="1051"/>
            <p14:sldId id="1074"/>
            <p14:sldId id="1072"/>
            <p14:sldId id="1075"/>
            <p14:sldId id="1076"/>
            <p14:sldId id="1077"/>
            <p14:sldId id="999"/>
            <p14:sldId id="1058"/>
            <p14:sldId id="1000"/>
            <p14:sldId id="1059"/>
            <p14:sldId id="1057"/>
            <p14:sldId id="1001"/>
            <p14:sldId id="1002"/>
            <p14:sldId id="1003"/>
            <p14:sldId id="1004"/>
            <p14:sldId id="1060"/>
            <p14:sldId id="1005"/>
            <p14:sldId id="1006"/>
            <p14:sldId id="1061"/>
            <p14:sldId id="1062"/>
            <p14:sldId id="1007"/>
            <p14:sldId id="1008"/>
            <p14:sldId id="1009"/>
            <p14:sldId id="1011"/>
            <p14:sldId id="1012"/>
            <p14:sldId id="1013"/>
            <p14:sldId id="1014"/>
            <p14:sldId id="1015"/>
            <p14:sldId id="1063"/>
            <p14:sldId id="1016"/>
            <p14:sldId id="1064"/>
            <p14:sldId id="1065"/>
            <p14:sldId id="1017"/>
            <p14:sldId id="1066"/>
            <p14:sldId id="1019"/>
            <p14:sldId id="1020"/>
            <p14:sldId id="1021"/>
            <p14:sldId id="1022"/>
            <p14:sldId id="1023"/>
            <p14:sldId id="672"/>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2" autoAdjust="0"/>
    <p:restoredTop sz="70546" autoAdjust="0"/>
  </p:normalViewPr>
  <p:slideViewPr>
    <p:cSldViewPr snapToGrid="0">
      <p:cViewPr varScale="1">
        <p:scale>
          <a:sx n="33" d="100"/>
          <a:sy n="33" d="100"/>
        </p:scale>
        <p:origin x="1492" y="16"/>
      </p:cViewPr>
      <p:guideLst>
        <p:guide orient="horz" pos="2880"/>
        <p:guide pos="5120"/>
      </p:guideLst>
    </p:cSldViewPr>
  </p:slideViewPr>
  <p:outlineViewPr>
    <p:cViewPr>
      <p:scale>
        <a:sx n="33" d="100"/>
        <a:sy n="33" d="100"/>
      </p:scale>
      <p:origin x="0" y="-23088"/>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39" d="100"/>
          <a:sy n="39" d="100"/>
        </p:scale>
        <p:origin x="157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2015-10-02</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2015-10-02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One way to solve that problem is with a Chef Server.</a:t>
            </a:r>
          </a:p>
          <a:p>
            <a:endParaRPr lang="en-US" dirty="0" smtClean="0"/>
          </a:p>
          <a:p>
            <a:r>
              <a:rPr lang="en-US" dirty="0" smtClean="0"/>
              <a:t>The</a:t>
            </a:r>
            <a:r>
              <a:rPr lang="en-US" baseline="0" dirty="0" smtClean="0"/>
              <a:t> Chef Server is designed to help us manage multiple nodes in this situation.</a:t>
            </a:r>
          </a:p>
          <a:p>
            <a:endParaRPr lang="en-US" baseline="0" dirty="0" smtClean="0"/>
          </a:p>
          <a:p>
            <a:r>
              <a:rPr lang="en-US" sz="1200" b="0" i="0" kern="1200" dirty="0" smtClean="0">
                <a:solidFill>
                  <a:schemeClr val="tx1"/>
                </a:solidFill>
                <a:effectLst/>
                <a:latin typeface="Arial" panose="020B0604020202020204" pitchFamily="34" charset="0"/>
                <a:ea typeface="+mn-ea"/>
                <a:cs typeface="Arial" panose="020B0604020202020204" pitchFamily="34" charset="0"/>
              </a:rPr>
              <a:t>The Chef Server acts as a hub for configuration data. The Chef server stores cookbooks, the policies that are applied to nodes, and metadata that describes each registered node that is being managed by 'chef-client'. </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Nodes, such as web servers, proxy servers, load balancers, etc., use 'chef-client' to ask the Chef server for configuration details, such as recipes, templates, and file distributions. The chef-client then does as much of the configuration work as possible on the nodes themselves (and not on the Chef server). In</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 production environment, the </a:t>
            </a:r>
            <a:r>
              <a:rPr lang="en-US" sz="1200" b="0" i="0" kern="1200" dirty="0" smtClean="0">
                <a:solidFill>
                  <a:schemeClr val="tx1"/>
                </a:solidFill>
                <a:effectLst/>
                <a:latin typeface="Arial" panose="020B0604020202020204" pitchFamily="34" charset="0"/>
                <a:ea typeface="+mn-ea"/>
                <a:cs typeface="Arial" panose="020B0604020202020204" pitchFamily="34" charset="0"/>
              </a:rPr>
              <a:t>'chef-client' runs in an automated mode—it polls the Chef Server for updates at set intervals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and the applies any configuration changes. </a:t>
            </a:r>
          </a:p>
          <a:p>
            <a:endParaRPr lang="en-US" sz="1200" b="0" i="0" kern="1200" baseline="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This scalable approach distributes the configuration effort throughout the organization.</a:t>
            </a:r>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683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Chef Server comes in many different flavors. At the core</a:t>
            </a:r>
            <a:r>
              <a:rPr lang="en-US" baseline="0" dirty="0" smtClean="0"/>
              <a:t> we </a:t>
            </a:r>
            <a:r>
              <a:rPr lang="en-US" dirty="0" smtClean="0"/>
              <a:t>offer Chef Server as an open source project freely available for anyone to deploy.</a:t>
            </a:r>
          </a:p>
          <a:p>
            <a:endParaRPr lang="en-US" dirty="0" smtClean="0"/>
          </a:p>
          <a:p>
            <a:r>
              <a:rPr lang="en-US" dirty="0" smtClean="0"/>
              <a:t>We offer an on-premises Enterprise Chef Server that adds additional functionality and user features (namely the web user-interface).</a:t>
            </a:r>
          </a:p>
          <a:p>
            <a:endParaRPr lang="en-US" dirty="0" smtClean="0"/>
          </a:p>
          <a:p>
            <a:r>
              <a:rPr lang="en-US" dirty="0" smtClean="0"/>
              <a:t>Lastly, we</a:t>
            </a:r>
            <a:r>
              <a:rPr lang="en-US" baseline="0" dirty="0" smtClean="0"/>
              <a:t> </a:t>
            </a:r>
            <a:r>
              <a:rPr lang="en-US" dirty="0" smtClean="0"/>
              <a:t>have Hosted Chef Server,</a:t>
            </a:r>
            <a:r>
              <a:rPr lang="en-US" baseline="0" dirty="0" smtClean="0"/>
              <a:t> </a:t>
            </a:r>
            <a:r>
              <a:rPr lang="en-US" dirty="0" smtClean="0"/>
              <a:t>which is a multi-tenant Chef Server that you host as a service. This by far is the quickest way to get started with and is free as long as you remain under the reasonable node amount.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51242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In the interest of getting things done with a relatively small node count, it seems like the Hosted Chef Server option is best.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29518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started with Hosted Chef Server,</a:t>
            </a:r>
            <a:r>
              <a:rPr lang="en-US" baseline="0" dirty="0" smtClean="0"/>
              <a:t> </a:t>
            </a:r>
            <a:r>
              <a:rPr lang="en-US" dirty="0" smtClean="0"/>
              <a:t>visit </a:t>
            </a:r>
            <a:r>
              <a:rPr lang="en-US" b="1" dirty="0" smtClean="0"/>
              <a:t>https://www.chef.io/chef/</a:t>
            </a:r>
            <a:r>
              <a:rPr lang="en-US" dirty="0" smtClean="0"/>
              <a:t> and sign up for a Hosted Chef Account. This setup requires a user name, email address,</a:t>
            </a:r>
            <a:r>
              <a:rPr lang="en-US" baseline="0" dirty="0" smtClean="0"/>
              <a:t> </a:t>
            </a:r>
            <a:r>
              <a:rPr lang="en-US" dirty="0" smtClean="0"/>
              <a:t>and a password. From there you will be prompted to create an organization.</a:t>
            </a:r>
          </a:p>
          <a:p>
            <a:r>
              <a:rPr lang="en-US" baseline="0"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22624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9107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23690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40206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organization is a structure within managed Chef that allows multiple companies or entities to exist on the same Chef Server without your paths ever crossing. You might think of it as like setting up a unique username for your organization. </a:t>
            </a:r>
          </a:p>
          <a:p>
            <a:endParaRPr lang="en-US" dirty="0" smtClean="0"/>
          </a:p>
          <a:p>
            <a:r>
              <a:rPr lang="en-US" dirty="0" smtClean="0"/>
              <a:t>All of the cookbooks, instances and other configuration details that you manage with Chef will be stored on the Chef Server for this particular organization. No other organization will have access to it.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307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12252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downloading this file, you will need to place it in the chef repository that you previously downloaded. This knife configuration needs to be placed inside a special directory within that repository named '.chef'. That directory will need to be created and that knife.rb file copied into that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0533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You accomplished a lot so far. You created two cookbooks;</a:t>
            </a:r>
            <a:r>
              <a:rPr lang="en-US" sz="1200" b="0" i="0" kern="1200" baseline="0" dirty="0" smtClean="0">
                <a:solidFill>
                  <a:schemeClr val="tx1"/>
                </a:solidFill>
                <a:effectLst/>
                <a:latin typeface="Arial" panose="020B0604020202020204" pitchFamily="34" charset="0"/>
                <a:ea typeface="+mn-ea"/>
                <a:cs typeface="Arial" panose="020B0604020202020204" pitchFamily="34" charset="0"/>
              </a:rPr>
              <a:t> </a:t>
            </a:r>
            <a:r>
              <a:rPr lang="en-US" sz="1200" b="0" i="0" kern="1200" dirty="0" smtClean="0">
                <a:solidFill>
                  <a:schemeClr val="tx1"/>
                </a:solidFill>
                <a:effectLst/>
                <a:latin typeface="Arial" panose="020B0604020202020204" pitchFamily="34" charset="0"/>
                <a:ea typeface="+mn-ea"/>
                <a:cs typeface="Arial" panose="020B0604020202020204" pitchFamily="34" charset="0"/>
              </a:rPr>
              <a:t>one to setup workstations with your tools and a second cookbook that set up a web server that delivered a "Hello, world!" message with some pertinent information about your system.</a:t>
            </a:r>
          </a:p>
          <a:p>
            <a:endParaRPr lang="en-US" sz="1200" b="0" i="0" kern="1200" dirty="0" smtClean="0">
              <a:solidFill>
                <a:schemeClr val="tx1"/>
              </a:solidFill>
              <a:effectLst/>
              <a:latin typeface="Arial" panose="020B0604020202020204" pitchFamily="34" charset="0"/>
              <a:ea typeface="+mn-ea"/>
              <a:cs typeface="Arial" panose="020B0604020202020204" pitchFamily="34" charset="0"/>
            </a:endParaRPr>
          </a:p>
          <a:p>
            <a:r>
              <a:rPr lang="en-US" dirty="0" smtClean="0"/>
              <a:t>Later today you will be getting your first release of your launch page. To prepare for it and your eventual launch page, you need to prepare for some incoming traffic. So let's walk through what it would take to manage multiple systems.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7156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downloading this file, you will need to place it in the chef repository that you previously downloaded. This knife configuration needs to be placed inside a special directory within that repository named '.chef'. That directory will need to be created and that knife.rb file copied into that directory.</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663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Visit GitHub and download a copy of this repository to your local workstation. See the next page for details.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52259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From that page - </a:t>
            </a:r>
            <a:r>
              <a:rPr lang="en-US" sz="1200" dirty="0" smtClean="0">
                <a:hlinkClick r:id="rId3"/>
              </a:rPr>
              <a:t>https://github.com/chef-training/chefdk-fundamentals-repo</a:t>
            </a:r>
            <a:endParaRPr lang="en-US" sz="1200" dirty="0" smtClean="0"/>
          </a:p>
          <a:p>
            <a:r>
              <a:rPr lang="en-US" dirty="0" smtClean="0"/>
              <a:t> - click the "Download</a:t>
            </a:r>
            <a:r>
              <a:rPr lang="en-US" baseline="0" dirty="0" smtClean="0"/>
              <a:t> Zip" button found at the bottom-right.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39989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you download and open the chefdk-fundamentals-repo, copy the included cookbooks folder and paste it into  your local existing chef-repo folder. Let the new cookbooks folder (that you got from the chefdk-fundamentals-repo) overwrite the existing cookbooks folder that was in your chef-repo folder.</a:t>
            </a:r>
          </a:p>
          <a:p>
            <a:endParaRPr lang="en-US" baseline="0" dirty="0" smtClean="0"/>
          </a:p>
          <a:p>
            <a:r>
              <a:rPr lang="en-US" baseline="0" dirty="0" smtClean="0"/>
              <a:t>Important: If you had an existing chef-repo prior to class that you want to preserve, save a copy of your old cookbooks folder before pasting the new one into your chef-repo.</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582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those two files are in place, you are ready to verify your connection. You can do that by asking the Chef Server what are the current list of available clients able to access the system. That command is executed through knife,</a:t>
            </a:r>
            <a:r>
              <a:rPr lang="en-US" baseline="0" dirty="0" smtClean="0"/>
              <a:t> a command-line tool, from within the chef-repo. So navigate to the chef-repo.</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29167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is a command-line tool that allows us to request and send information to the Chef Server. </a:t>
            </a:r>
          </a:p>
          <a:p>
            <a:endParaRPr lang="en-US" dirty="0" smtClean="0"/>
          </a:p>
          <a:p>
            <a:r>
              <a:rPr lang="en-US" dirty="0" smtClean="0"/>
              <a:t>knife helps users manage:</a:t>
            </a:r>
            <a:br>
              <a:rPr lang="en-US" dirty="0" smtClean="0"/>
            </a:br>
            <a:endParaRPr lang="en-US" dirty="0" smtClean="0"/>
          </a:p>
          <a:p>
            <a:pPr marL="171450" indent="-171450">
              <a:buFont typeface="Arial" panose="020B0604020202020204" pitchFamily="34" charset="0"/>
              <a:buChar char="•"/>
            </a:pPr>
            <a:r>
              <a:rPr lang="en-US" dirty="0" smtClean="0"/>
              <a:t>Nodes</a:t>
            </a:r>
          </a:p>
          <a:p>
            <a:pPr marL="171450" indent="-171450">
              <a:buFont typeface="Arial" panose="020B0604020202020204" pitchFamily="34" charset="0"/>
              <a:buChar char="•"/>
            </a:pPr>
            <a:r>
              <a:rPr lang="en-US" dirty="0" smtClean="0"/>
              <a:t>Cookbooks and recipes</a:t>
            </a:r>
          </a:p>
          <a:p>
            <a:pPr marL="171450" indent="-171450">
              <a:buFont typeface="Arial" panose="020B0604020202020204" pitchFamily="34" charset="0"/>
              <a:buChar char="•"/>
            </a:pPr>
            <a:r>
              <a:rPr lang="en-US" dirty="0" smtClean="0"/>
              <a:t>Roles</a:t>
            </a:r>
            <a:r>
              <a:rPr lang="en-US" baseline="0" dirty="0" smtClean="0"/>
              <a:t> </a:t>
            </a:r>
          </a:p>
          <a:p>
            <a:pPr marL="171450" indent="-171450">
              <a:buFont typeface="Arial" panose="020B0604020202020204" pitchFamily="34" charset="0"/>
              <a:buChar char="•"/>
            </a:pPr>
            <a:r>
              <a:rPr lang="en-US" dirty="0" smtClean="0"/>
              <a:t>and more</a:t>
            </a:r>
          </a:p>
          <a:p>
            <a:endParaRPr lang="en-US" dirty="0" smtClean="0"/>
          </a:p>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knife provides a number of sub-commands.</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03002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look at all the commands with 'knife –help'.</a:t>
            </a:r>
          </a:p>
          <a:p>
            <a:endParaRPr lang="en-US" dirty="0" smtClean="0"/>
          </a:p>
          <a:p>
            <a:r>
              <a:rPr lang="en-US" dirty="0" smtClean="0"/>
              <a:t>This will display all the sub-commands available. In your case you want to verify that the client list contains a single entry so you need to look for help for the specific command 'knife client --help'.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2229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will give us an even smaller subset of the commands related specifically to asking the Chef Server about client information. A general command is the list command which will output all the clients that the Chef Server currently maintains.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07839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your Chef Server account there should be a single client that is the organization name:</a:t>
            </a:r>
            <a:r>
              <a:rPr lang="en-US" baseline="0" dirty="0" smtClean="0"/>
              <a:t> </a:t>
            </a:r>
            <a:r>
              <a:rPr lang="en-US" dirty="0" smtClean="0"/>
              <a:t>validator. This is a special key that has access to the Chef Server. However, in your case you are using your own personal keys. The important thing is that the result does not contain an error with the configuration or authenticating with the Chef Server. If it does then you need to ensure that you are:</a:t>
            </a:r>
          </a:p>
          <a:p>
            <a:endParaRPr lang="en-US" dirty="0" smtClean="0"/>
          </a:p>
          <a:p>
            <a:pPr marL="171450" indent="-171450">
              <a:buFont typeface="Arial" panose="020B0604020202020204" pitchFamily="34" charset="0"/>
              <a:buChar char="•"/>
            </a:pPr>
            <a:r>
              <a:rPr lang="en-US" dirty="0" smtClean="0"/>
              <a:t>Executing the command within the chef repository.</a:t>
            </a:r>
          </a:p>
          <a:p>
            <a:pPr marL="171450" indent="-171450">
              <a:buFont typeface="Arial" panose="020B0604020202020204" pitchFamily="34" charset="0"/>
              <a:buChar char="•"/>
            </a:pPr>
            <a:r>
              <a:rPr lang="en-US" dirty="0" smtClean="0"/>
              <a:t>Within the chef repository you have a .chef directory which contains the knife-dot-R-B file and user key</a:t>
            </a:r>
          </a:p>
          <a:p>
            <a:pPr marL="171450" indent="-171450">
              <a:buFont typeface="Arial" panose="020B0604020202020204" pitchFamily="34" charset="0"/>
              <a:buChar char="•"/>
            </a:pPr>
            <a:r>
              <a:rPr lang="en-US" dirty="0" smtClean="0"/>
              <a:t>Sure the command you executed is correctly typed.</a:t>
            </a:r>
          </a:p>
          <a:p>
            <a:pPr marL="171450" indent="-171450">
              <a:buFont typeface="Arial" panose="020B0604020202020204" pitchFamily="34" charset="0"/>
              <a:buChar char="•"/>
            </a:pPr>
            <a:r>
              <a:rPr lang="en-US" dirty="0" smtClean="0"/>
              <a:t>Connected to the internet (</a:t>
            </a:r>
            <a:r>
              <a:rPr lang="en-US" dirty="0" err="1" smtClean="0"/>
              <a:t>ssl</a:t>
            </a:r>
            <a:r>
              <a:rPr lang="en-US" dirty="0" smtClean="0"/>
              <a:t>)</a:t>
            </a:r>
          </a:p>
          <a:p>
            <a:pPr marL="171450" indent="-171450">
              <a:buFont typeface="Arial" panose="020B0604020202020204" pitchFamily="34" charset="0"/>
              <a:buChar char="•"/>
            </a:pPr>
            <a:r>
              <a:rPr lang="en-US" dirty="0" smtClean="0"/>
              <a:t>Not blocked by your own system's proxy servers or VPNs.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2524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that complete, you are now able to communicate with the Chef Server. At this point we</a:t>
            </a:r>
            <a:r>
              <a:rPr lang="en-US" baseline="0" dirty="0" smtClean="0"/>
              <a:t> </a:t>
            </a:r>
            <a:r>
              <a:rPr lang="en-US" dirty="0" smtClean="0"/>
              <a:t>will refer to the system in front of you, with the chef repository, the configuration, and the keys installed as your workstation. </a:t>
            </a:r>
          </a:p>
          <a:p>
            <a:endParaRPr lang="en-US" dirty="0" smtClean="0"/>
          </a:p>
          <a:p>
            <a:r>
              <a:rPr lang="en-US" dirty="0" smtClean="0"/>
              <a:t>When working with Chef with a Chef Server, the workstation is the location where you will compose your cookbook code. When that code is complete, you will then upload it to the Chef Server.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536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Currently, your cookbook exists on one webserver. If you wanted to setup additional web servers to serve additional traffic for your soon-to-be highly successful website, what steps would you need to take to setup an identical system?</a:t>
            </a:r>
          </a:p>
          <a:p>
            <a:endParaRPr lang="en-US" dirty="0" smtClean="0"/>
          </a:p>
          <a:p>
            <a:r>
              <a:rPr lang="en-US" dirty="0" smtClean="0"/>
              <a:t>Instructor Note: Lead</a:t>
            </a:r>
            <a:r>
              <a:rPr lang="en-US" baseline="0" dirty="0" smtClean="0"/>
              <a:t> the participants through an exercise on which steps to take.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69229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asking the Chef Server about the list of available clients, you can also ask for information about cookbooks. You can find all the commands related to the cookbooks subcommand by running `knife cookbook --help`. </a:t>
            </a:r>
          </a:p>
          <a:p>
            <a:endParaRPr lang="en-US" dirty="0" smtClean="0"/>
          </a:p>
          <a:p>
            <a:r>
              <a:rPr lang="en-US" dirty="0" smtClean="0"/>
              <a:t>Similar to the list of clients, you can examine a list of cookbooks.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13888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the command knife cookbook list will return the cookbooks currently uploaded to the Chef Server. The empty response should come as no surprise.</a:t>
            </a:r>
          </a:p>
          <a:p>
            <a:endParaRPr lang="en-US" dirty="0" smtClean="0"/>
          </a:p>
          <a:p>
            <a:r>
              <a:rPr lang="en-US" dirty="0" smtClean="0"/>
              <a:t>You want to change that. So you are going to upload each of your cookbooks to the Chef Server.</a:t>
            </a:r>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8031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a cookbook to the</a:t>
            </a:r>
            <a:r>
              <a:rPr lang="en-US" baseline="0" dirty="0" smtClean="0"/>
              <a:t> Chef Server you need to be within the directory of the cookbook. Let us start with the apache cookbook. Change directory into the apache cookbook directory which is within the cookbooks directory.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3334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upload the cookbook you will</a:t>
            </a:r>
            <a:r>
              <a:rPr lang="en-US" baseline="0" dirty="0" smtClean="0"/>
              <a:t> need to use another tool called </a:t>
            </a:r>
            <a:r>
              <a:rPr lang="en-US" baseline="0" dirty="0" err="1" smtClean="0"/>
              <a:t>Berkshelf</a:t>
            </a:r>
            <a:r>
              <a:rPr lang="en-US" baseline="0" dirty="0" smtClean="0"/>
              <a:t>.</a:t>
            </a:r>
          </a:p>
          <a:p>
            <a:endParaRPr lang="en-US" baseline="0" dirty="0" smtClean="0"/>
          </a:p>
          <a:p>
            <a:r>
              <a:rPr lang="en-US" dirty="0" err="1" smtClean="0"/>
              <a:t>Berkshelf</a:t>
            </a:r>
            <a:r>
              <a:rPr lang="en-US" dirty="0" smtClean="0"/>
              <a:t> is a cookbook management tool that allows us to upload your cookbooks and all of its dependencies to the Chef Server. In this instance, your current cookbooks have no dependencies, but in the future when they do, </a:t>
            </a:r>
            <a:r>
              <a:rPr lang="en-US" dirty="0" err="1" smtClean="0"/>
              <a:t>Berkshelf</a:t>
            </a:r>
            <a:r>
              <a:rPr lang="en-US" dirty="0" smtClean="0"/>
              <a:t> will assist you in ensuring those are all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5279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a command-line tool</a:t>
            </a:r>
            <a:r>
              <a:rPr lang="en-US" baseline="0" dirty="0" smtClean="0"/>
              <a:t> that you can ask to see available the commands.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323572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Berkshelf</a:t>
            </a:r>
            <a:r>
              <a:rPr lang="en-US" dirty="0" smtClean="0"/>
              <a:t> is used on a per-cookbook basis. As dependencies are often per cookbook</a:t>
            </a:r>
            <a:r>
              <a:rPr lang="en-US" baseline="0" dirty="0" smtClean="0"/>
              <a:t> you'll need to </a:t>
            </a:r>
            <a:r>
              <a:rPr lang="en-US" dirty="0" smtClean="0"/>
              <a:t>change into the directory of the cookbook. </a:t>
            </a:r>
          </a:p>
          <a:p>
            <a:endParaRPr lang="en-US" dirty="0" smtClean="0"/>
          </a:p>
          <a:p>
            <a:r>
              <a:rPr lang="en-US" dirty="0" smtClean="0"/>
              <a:t>You should install any dependencies that your cookbook might have. Again, in this instance there are no dependencies external to this cookbook but </a:t>
            </a:r>
            <a:r>
              <a:rPr lang="en-US" dirty="0" err="1" smtClean="0"/>
              <a:t>Berkshelf</a:t>
            </a:r>
            <a:r>
              <a:rPr lang="en-US" dirty="0" smtClean="0"/>
              <a:t> ensures that this is the case when it runs the 'berks install' command.</a:t>
            </a:r>
          </a:p>
          <a:p>
            <a:endParaRPr lang="en-US" dirty="0" smtClean="0"/>
          </a:p>
          <a:p>
            <a:r>
              <a:rPr lang="en-US" dirty="0" smtClean="0"/>
              <a:t>You'll see that it finds the current cookbook within your current directory, it contacts the Supermarket for any external dependencies, and then ...</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78113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completes by writing a </a:t>
            </a:r>
            <a:r>
              <a:rPr lang="en-US" dirty="0" err="1" smtClean="0"/>
              <a:t>Berksfile.lock</a:t>
            </a:r>
            <a:r>
              <a:rPr lang="en-US" dirty="0" smtClean="0"/>
              <a:t> to the file system.</a:t>
            </a:r>
          </a:p>
          <a:p>
            <a:endParaRPr lang="en-US" dirty="0" smtClean="0"/>
          </a:p>
          <a:p>
            <a:r>
              <a:rPr lang="en-US" dirty="0" smtClean="0"/>
              <a:t>The </a:t>
            </a:r>
            <a:r>
              <a:rPr lang="en-US" dirty="0" err="1" smtClean="0"/>
              <a:t>Berksfile.lock</a:t>
            </a:r>
            <a:r>
              <a:rPr lang="en-US" dirty="0" smtClean="0"/>
              <a:t> is a receipt of all the cookbooks and dependencies found at the exact moment that you ran 'berks install'.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2936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lock file is useful to ensure that in the future you use the same dependencies when working with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9346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dependencies accounted for, it is time to upload the to the Chef Server. This is another subcommand that </a:t>
            </a:r>
            <a:r>
              <a:rPr lang="en-US" dirty="0" err="1" smtClean="0"/>
              <a:t>berkshelf</a:t>
            </a:r>
            <a:r>
              <a:rPr lang="en-US" dirty="0" smtClean="0"/>
              <a:t> provides called 'upload'. Run 'berks upload' to upload the apache cookbook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32021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that is complete you can return to the cookbook command that allows you to display the cookbooks within your organization by running 'knife cookbook list'. This will show you that the Chef Server has the apache cookbook that you have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85637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exercise, roughly estimate the time it would take to accomplish this series of steps of preparing another node.</a:t>
            </a:r>
          </a:p>
          <a:p>
            <a:endParaRPr lang="en-US" dirty="0" smtClean="0"/>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A new system would require us to provision a new node within your company or appropriate cloud provider with the appropriate access to login to administrate the system.</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Install the Chef tools.</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Transfer the apache cookbook.</a:t>
            </a:r>
          </a:p>
          <a:p>
            <a:pPr marL="228600" marR="0" lvl="1"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Run chef-client locally to apply the apache cookbook's default recipe.</a:t>
            </a:r>
          </a:p>
          <a:p>
            <a:endParaRPr lang="en-US" dirty="0" smtClean="0"/>
          </a:p>
          <a:p>
            <a:r>
              <a:rPr lang="en-US" dirty="0" smtClean="0"/>
              <a:t>Instructor</a:t>
            </a:r>
            <a:r>
              <a:rPr lang="en-US" baseline="0" dirty="0" smtClean="0"/>
              <a:t> Note: </a:t>
            </a:r>
            <a:r>
              <a:rPr lang="en-US" dirty="0" smtClean="0"/>
              <a:t> Wait to allow the participants to provide</a:t>
            </a:r>
            <a:r>
              <a:rPr lang="en-US" baseline="0" dirty="0" smtClean="0"/>
              <a:t> a </a:t>
            </a:r>
            <a:r>
              <a:rPr lang="en-US" dirty="0" smtClean="0"/>
              <a:t>rough estimate.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76726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you will not be using this cookbook today to manage your workstation or any instances, as an lab, we want you to upload the remaining cookbooks within the cookbooks directory. After you have done that verify that the cookbooks have been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23644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The one remaining cookbook is the workstation cookbook. </a:t>
            </a:r>
            <a:r>
              <a:rPr lang="en-US" dirty="0" err="1" smtClean="0"/>
              <a:t>Berkshelf</a:t>
            </a:r>
            <a:r>
              <a:rPr lang="en-US" dirty="0" smtClean="0"/>
              <a:t> is a cookbook management tool that examines the contents and dependencies of a single cookbook. </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Change into the cookbooks directory.</a:t>
            </a:r>
            <a:br>
              <a:rPr lang="en-US" dirty="0" smtClean="0"/>
            </a:br>
            <a:endParaRPr lang="en-US" dirty="0" smtClean="0"/>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dirty="0" smtClean="0"/>
              <a:t>Verify that the cookbook is not currently uploaded.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93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install" to install all the cookbook dependencies.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01529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"berks upload" to upload the cookbook and all its dependencies to the Chef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3000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Lastly, run "knife cookbook list" to validate that the workstation cookbook is now uploaded to the Chef Server.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64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one remaining objective and that is to add an instance as a node within your organization.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641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know by now, a node is</a:t>
            </a:r>
            <a:r>
              <a:rPr lang="en-US" baseline="0" dirty="0" smtClean="0"/>
              <a:t> a server that Chef is managing. A node could be a web server</a:t>
            </a:r>
            <a:r>
              <a:rPr lang="en-US" baseline="0" smtClean="0"/>
              <a:t>, an </a:t>
            </a:r>
            <a:r>
              <a:rPr lang="en-US" baseline="0" dirty="0" smtClean="0"/>
              <a:t>application server, a database server, a proxy server, and so on.</a:t>
            </a:r>
            <a:endParaRPr lang="en-US" dirty="0" smtClean="0"/>
          </a:p>
          <a:p>
            <a:endParaRPr lang="en-US" dirty="0" smtClean="0"/>
          </a:p>
          <a:p>
            <a:r>
              <a:rPr lang="en-US" dirty="0" smtClean="0"/>
              <a:t>A node can only join one organization. To be a node means that it has Chef installed,</a:t>
            </a:r>
            <a:r>
              <a:rPr lang="en-US" baseline="0" dirty="0" smtClean="0"/>
              <a:t> </a:t>
            </a:r>
            <a:r>
              <a:rPr lang="en-US" dirty="0" smtClean="0"/>
              <a:t>has configuration files in place, and when you run the chef-client application with no parameters it will successfully contact the Chef Server and ask it for the run list that it should apply and the cookbooks required to execute that run list.</a:t>
            </a:r>
          </a:p>
          <a:p>
            <a:endParaRPr lang="en-US" dirty="0" smtClean="0"/>
          </a:p>
          <a:p>
            <a:r>
              <a:rPr lang="en-US" dirty="0" smtClean="0"/>
              <a:t>When a node is part of the organization you manage that information on the Chef Server as well. A Chef Server can manage multiple organizations. Managing that information in a Chef Server allows us to use for inventory, querying and searching.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596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Let's</a:t>
            </a:r>
            <a:r>
              <a:rPr lang="en-US" baseline="0" dirty="0" smtClean="0"/>
              <a:t> a</a:t>
            </a:r>
            <a:r>
              <a:rPr lang="en-US" dirty="0" smtClean="0"/>
              <a:t>dd your old workstation as a managed node. So</a:t>
            </a:r>
            <a:r>
              <a:rPr lang="en-US" baseline="0" dirty="0" smtClean="0"/>
              <a:t> f</a:t>
            </a:r>
            <a:r>
              <a:rPr lang="en-US" dirty="0" smtClean="0"/>
              <a:t>rom within your chef repository, you need to bootstrap an instance to add it as a node within your organization.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9625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you have no existing nodes within your organization. You can use the 'knife node –help' command to see that you can ask for the list of all nodes within your organization with the list command.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272831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"knife node list" to see that you have no nodes currently registered with your Chef Server. At this point the results should be blank.</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6276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cost of installing the Chef tools, transferring the apache cookbook, and applying the run list is not terribly expensive.</a:t>
            </a:r>
          </a:p>
          <a:p>
            <a:endParaRPr lang="en-US" dirty="0" smtClean="0"/>
          </a:p>
          <a:p>
            <a:r>
              <a:rPr lang="en-US" dirty="0" smtClean="0"/>
              <a:t>Chef provides a one-line curl install for the Chef Development Kit (ChefDK).</a:t>
            </a:r>
          </a:p>
          <a:p>
            <a:endParaRPr lang="en-US" dirty="0" smtClean="0"/>
          </a:p>
          <a:p>
            <a:r>
              <a:rPr lang="en-US" dirty="0" smtClean="0"/>
              <a:t>You could use </a:t>
            </a:r>
            <a:r>
              <a:rPr lang="en-US" dirty="0" err="1" smtClean="0"/>
              <a:t>git</a:t>
            </a:r>
            <a:r>
              <a:rPr lang="en-US" dirty="0" smtClean="0"/>
              <a:t> to clone the repository from a common </a:t>
            </a:r>
            <a:r>
              <a:rPr lang="en-US" dirty="0" err="1" smtClean="0"/>
              <a:t>git</a:t>
            </a:r>
            <a:r>
              <a:rPr lang="en-US" dirty="0" smtClean="0"/>
              <a:t> repository--archiving the cookbook and then using SCP to copy over the contents--perhaps mounting a file share.</a:t>
            </a:r>
          </a:p>
          <a:p>
            <a:endParaRPr lang="en-US" dirty="0" smtClean="0"/>
          </a:p>
          <a:p>
            <a:r>
              <a:rPr lang="en-US" dirty="0" smtClean="0"/>
              <a:t>Then</a:t>
            </a:r>
            <a:r>
              <a:rPr lang="en-US" baseline="0" dirty="0" smtClean="0"/>
              <a:t> a</a:t>
            </a:r>
            <a:r>
              <a:rPr lang="en-US" dirty="0" smtClean="0"/>
              <a:t>pplying the run list requires the execution of a command on that system.</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899681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Knife provides a bootstrap subcommand that takes a number of options.</a:t>
            </a:r>
          </a:p>
          <a:p>
            <a:endParaRPr lang="en-US" dirty="0" smtClean="0"/>
          </a:p>
          <a:p>
            <a:r>
              <a:rPr lang="en-US" dirty="0" smtClean="0"/>
              <a:t>When you bootstrap an instance it is performing the following:</a:t>
            </a:r>
          </a:p>
          <a:p>
            <a:endParaRPr lang="en-US" dirty="0" smtClean="0"/>
          </a:p>
          <a:p>
            <a:r>
              <a:rPr lang="en-US" dirty="0" smtClean="0"/>
              <a:t>* Installing chef tools if they are not already installed</a:t>
            </a:r>
          </a:p>
          <a:p>
            <a:r>
              <a:rPr lang="en-US" dirty="0" smtClean="0"/>
              <a:t>* Configuring Chef to communicate with the Chef Server</a:t>
            </a:r>
          </a:p>
          <a:p>
            <a:r>
              <a:rPr lang="en-US" dirty="0" smtClean="0"/>
              <a:t>* Running chef-client to apply a default run list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3606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communicate with the remote instance you need to provide it the credentials to connect to the system. Use the user name with the '-x' flag and the password '-P' flag. </a:t>
            </a:r>
          </a:p>
          <a:p>
            <a:endParaRPr lang="en-US" dirty="0" smtClean="0"/>
          </a:p>
          <a:p>
            <a:r>
              <a:rPr lang="en-US" dirty="0" smtClean="0"/>
              <a:t>Include the '--sudo' flag because you are installing software and writing configuration to directories traditionally owned by the root user. </a:t>
            </a:r>
          </a:p>
          <a:p>
            <a:endParaRPr lang="en-US" dirty="0" smtClean="0"/>
          </a:p>
          <a:p>
            <a:r>
              <a:rPr lang="en-US" dirty="0" smtClean="0"/>
              <a:t>Name the node with the '-N' flag. This is optional but makes it easier for us to communicate. When we ask you to look at the details of node 1 or login to node 1, it will be easier to remember than the fully-qualified domain name.</a:t>
            </a:r>
          </a:p>
          <a:p>
            <a:endParaRPr lang="en-US" dirty="0" smtClean="0"/>
          </a:p>
          <a:p>
            <a:r>
              <a:rPr lang="en-US" dirty="0" smtClean="0"/>
              <a:t>When executing the command, the output will tell us what it installed and ran.</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601091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bootstrapping is done, you can see that your organization knows about the new node by again running the command "knife node list". You now see that you have a new node, node1, uploaded to the Chef Server. </a:t>
            </a:r>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401476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see more information about a particular node with the command 'knife node show node1'. This will display a summary of the node information that the Chef Server stores.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18621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node1</a:t>
            </a:r>
            <a:r>
              <a:rPr lang="en-US" baseline="0" dirty="0" smtClean="0"/>
              <a:t> does not have a list of recipes that it applies to the system by default. You can make Chef Server tell node1 to apply a specific run-list the next time node 1 runs 'chef-client'.</a:t>
            </a:r>
          </a:p>
          <a:p>
            <a:pPr marL="0" marR="0"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r>
              <a:rPr lang="en-US" baseline="0" dirty="0" smtClean="0"/>
              <a:t>You can do that through the 'knife node run_list add' command. In this example, you are adding to node1's run-list the apache cookbook's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427208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all of the objectives complete you are finished with this section. What question can you answer for you?</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362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overall time required to setup a new instance is not a massive time investment. This manual process will definitely take its toll when requirements demand you manage more than a few additional nodes.</a:t>
            </a:r>
          </a:p>
          <a:p>
            <a:endParaRPr lang="en-US" dirty="0" smtClean="0"/>
          </a:p>
          <a:p>
            <a:r>
              <a:rPr lang="en-US" dirty="0" smtClean="0"/>
              <a:t>Some may think 10 minutes is not so bad. But what if there were 10 new nodes?</a:t>
            </a:r>
            <a:r>
              <a:rPr lang="en-US" baseline="0" dirty="0" smtClean="0"/>
              <a:t> 20 new nodes?</a:t>
            </a:r>
          </a:p>
          <a:p>
            <a:endParaRPr lang="en-US" baseline="0" dirty="0" smtClean="0"/>
          </a:p>
          <a:p>
            <a:r>
              <a:rPr lang="en-US" dirty="0" smtClean="0"/>
              <a:t>As the popularity of your site grows, one server will not be able to keep with all of the web requests. You will need to provision additional machines as demand increases.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89476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Let's change topics for a moment to </a:t>
            </a:r>
            <a:r>
              <a:rPr lang="en-US" b="0" dirty="0" smtClean="0"/>
              <a:t>managing user web traffic.</a:t>
            </a:r>
          </a:p>
          <a:p>
            <a:endParaRPr lang="en-US" dirty="0" smtClean="0"/>
          </a:p>
          <a:p>
            <a:endParaRPr lang="en-US" dirty="0" smtClean="0"/>
          </a:p>
          <a:p>
            <a:r>
              <a:rPr lang="en-US" dirty="0" smtClean="0"/>
              <a:t>In</a:t>
            </a:r>
            <a:r>
              <a:rPr lang="en-US" baseline="0" dirty="0" smtClean="0"/>
              <a:t> addition to the complexities of configuring and managing multi-server infrastructure, such as web servers, you also need to </a:t>
            </a:r>
            <a:r>
              <a:rPr lang="en-US" dirty="0" smtClean="0"/>
              <a:t>develop a way to route incoming traffic to each of those web servers and other nodes.</a:t>
            </a:r>
          </a:p>
          <a:p>
            <a:endParaRPr lang="en-US" dirty="0" smtClean="0"/>
          </a:p>
          <a:p>
            <a:r>
              <a:rPr lang="en-US" dirty="0" smtClean="0"/>
              <a:t>There are many ways that you can route the traffic from one node to a group of similar nodes. This can be done with services by some of the major cloud providers or it can be done with another instance running as a proxy server.</a:t>
            </a:r>
          </a:p>
          <a:p>
            <a:endParaRPr lang="en-US" dirty="0" smtClean="0"/>
          </a:p>
          <a:p>
            <a:r>
              <a:rPr lang="en-US" dirty="0" smtClean="0"/>
              <a:t>A proxy server allows us to receive incoming requests and forward those requests to other nodes. A proxy server allows us to receive incoming requests and forward those requests to other nodes.</a:t>
            </a:r>
          </a:p>
          <a:p>
            <a:endParaRPr lang="en-US" dirty="0" smtClean="0"/>
          </a:p>
          <a:p>
            <a:r>
              <a:rPr lang="en-US" dirty="0" smtClean="0"/>
              <a:t>Instructor Note: The preceding three slides covered the complexity</a:t>
            </a:r>
            <a:r>
              <a:rPr lang="en-US" baseline="0" dirty="0" smtClean="0"/>
              <a:t> of configuring and managing multi-server infrastructure. This slide and page is now talking about managing </a:t>
            </a:r>
            <a:r>
              <a:rPr lang="en-US" b="0" baseline="0" dirty="0" smtClean="0"/>
              <a:t>user</a:t>
            </a:r>
            <a:r>
              <a:rPr lang="en-US" b="1" baseline="0" dirty="0" smtClean="0"/>
              <a:t> web traffic</a:t>
            </a:r>
            <a:r>
              <a:rPr lang="en-US" baseline="0" dirty="0" smtClean="0"/>
              <a:t>, via a proxy server. </a:t>
            </a:r>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3107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you are going to set up a proxy server that will direct web requests to similar configured nodes. Those nodes will be running your default web page</a:t>
            </a:r>
            <a:r>
              <a:rPr lang="en-US" baseline="0" dirty="0" smtClean="0"/>
              <a:t> </a:t>
            </a:r>
            <a:r>
              <a:rPr lang="en-US" dirty="0" smtClean="0"/>
              <a:t>that you deploy with the apache cookbook's default recipe.</a:t>
            </a:r>
          </a:p>
          <a:p>
            <a:endParaRPr lang="en-US" dirty="0" smtClean="0"/>
          </a:p>
          <a:p>
            <a:r>
              <a:rPr lang="en-US" dirty="0" smtClean="0"/>
              <a:t>You have one system already configured as a web server. You will need to set up another web server. </a:t>
            </a:r>
          </a:p>
          <a:p>
            <a:endParaRPr lang="en-US" dirty="0" smtClean="0"/>
          </a:p>
          <a:p>
            <a:r>
              <a:rPr lang="en-US" dirty="0" smtClean="0"/>
              <a:t>You will also need to set up a node to act as the proxy to both of these web servers.</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3204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Instructor Note: The left side is setting up a new web server that is like the one they created yesterday.</a:t>
            </a:r>
          </a:p>
          <a:p>
            <a:endParaRPr lang="en-US" dirty="0" smtClean="0"/>
          </a:p>
          <a:p>
            <a:r>
              <a:rPr lang="en-US" dirty="0" smtClean="0"/>
              <a:t>Whether you tackle installing, configuring, or running a proxy server or recreate a second instance running the apache cookbook's default recipe, you will need to solve the problem of how you can manage multiple systems. Each system would need to have Chef installed, the cookbooks copied onto each system, and a run list of the recipes to apply to each system.</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4636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smtClean="0"/>
              <a:t>1-</a:t>
            </a:r>
            <a:endParaRPr lang="en-US" sz="2133" dirty="0"/>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832732" y="955744"/>
            <a:ext cx="1904134" cy="1533887"/>
          </a:xfrm>
          <a:prstGeom prst="rect">
            <a:avLst/>
          </a:prstGeom>
        </p:spPr>
      </p:pic>
      <p:sp>
        <p:nvSpPr>
          <p:cNvPr id="15" name="TextBox 14"/>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cxnSp>
        <p:nvCxnSpPr>
          <p:cNvPr id="17" name="Straight Connector 1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8"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531767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54911" y="955744"/>
            <a:ext cx="1981955" cy="1596576"/>
          </a:xfrm>
          <a:prstGeom prst="rect">
            <a:avLst/>
          </a:prstGeom>
        </p:spPr>
      </p:pic>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7"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8"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467189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23069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67742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6247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39290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22795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70289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827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5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2" name="Picture 1"/>
          <p:cNvPicPr>
            <a:picLocks noChangeAspect="1"/>
          </p:cNvPicPr>
          <p:nvPr userDrawn="1"/>
        </p:nvPicPr>
        <p:blipFill>
          <a:blip r:embed="rId2"/>
          <a:stretch>
            <a:fillRect/>
          </a:stretch>
        </p:blipFill>
        <p:spPr>
          <a:xfrm>
            <a:off x="13761720" y="983708"/>
            <a:ext cx="1964092" cy="1582186"/>
          </a:xfrm>
          <a:prstGeom prst="rect">
            <a:avLst/>
          </a:prstGeom>
        </p:spPr>
      </p:pic>
      <p:cxnSp>
        <p:nvCxnSpPr>
          <p:cNvPr id="21" name="Straight Connector 2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2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2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56918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977514" y="551454"/>
            <a:ext cx="1912468" cy="1939404"/>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657634" y="482873"/>
            <a:ext cx="1933848" cy="1933848"/>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9"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3060907" y="318789"/>
            <a:ext cx="2829568" cy="2200775"/>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9-</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9" r:id="rId10"/>
    <p:sldLayoutId id="2147483767" r:id="rId11"/>
    <p:sldLayoutId id="2147483723" r:id="rId12"/>
    <p:sldLayoutId id="2147483790" r:id="rId13"/>
    <p:sldLayoutId id="2147483795" r:id="rId14"/>
    <p:sldLayoutId id="2147483801" r:id="rId15"/>
    <p:sldLayoutId id="2147483802"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7" r:id="rId26"/>
    <p:sldLayoutId id="214748381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chef.io/chef/"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chef-training/chefdk-fundamentals-repo" TargetMode="External"/><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The Chef Server</a:t>
            </a:r>
            <a:endParaRPr lang="en-US" dirty="0"/>
          </a:p>
        </p:txBody>
      </p:sp>
      <p:sp>
        <p:nvSpPr>
          <p:cNvPr id="3" name="Subtitle 2"/>
          <p:cNvSpPr>
            <a:spLocks noGrp="1"/>
          </p:cNvSpPr>
          <p:nvPr>
            <p:ph type="subTitle" idx="1"/>
          </p:nvPr>
        </p:nvSpPr>
        <p:spPr bwMode="auto"/>
        <p:txBody>
          <a:bodyPr/>
          <a:lstStyle/>
          <a:p>
            <a:r>
              <a:rPr lang="en-US" dirty="0"/>
              <a:t>A </a:t>
            </a:r>
            <a:r>
              <a:rPr lang="en-US" dirty="0" smtClean="0"/>
              <a:t>Hub </a:t>
            </a:r>
            <a:r>
              <a:rPr lang="en-US" dirty="0"/>
              <a:t>for </a:t>
            </a:r>
            <a:r>
              <a:rPr lang="en-US" dirty="0" smtClean="0"/>
              <a:t>Configuration Data</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677333" y="1396503"/>
            <a:ext cx="4536693"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An easier way to set up and maintain multiple nodes.</a:t>
            </a:r>
          </a:p>
        </p:txBody>
      </p:sp>
      <p:pic>
        <p:nvPicPr>
          <p:cNvPr id="11"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288" y="6058682"/>
            <a:ext cx="1321013" cy="13343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txBox="1">
            <a:spLocks/>
          </p:cNvSpPr>
          <p:nvPr/>
        </p:nvSpPr>
        <p:spPr bwMode="white">
          <a:xfrm>
            <a:off x="13840535" y="2927889"/>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sp>
        <p:nvSpPr>
          <p:cNvPr id="14" name="Text Placeholder 2"/>
          <p:cNvSpPr txBox="1">
            <a:spLocks/>
          </p:cNvSpPr>
          <p:nvPr/>
        </p:nvSpPr>
        <p:spPr bwMode="white">
          <a:xfrm>
            <a:off x="13950368" y="5377038"/>
            <a:ext cx="1360855" cy="405063"/>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Web </a:t>
            </a:r>
            <a:r>
              <a:rPr lang="en-US" sz="2000" dirty="0"/>
              <a:t>Server</a:t>
            </a:r>
          </a:p>
          <a:p>
            <a:pPr algn="ctr"/>
            <a:endParaRPr lang="en-US" sz="2000" dirty="0"/>
          </a:p>
          <a:p>
            <a:endParaRPr lang="en-US" sz="2000" dirty="0"/>
          </a:p>
          <a:p>
            <a:endParaRPr lang="en-US" sz="2000" dirty="0"/>
          </a:p>
          <a:p>
            <a:endParaRPr lang="en-US" sz="2000" dirty="0"/>
          </a:p>
          <a:p>
            <a:endParaRPr lang="en-US" sz="2000"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9537" y="1402913"/>
            <a:ext cx="1636811" cy="1745180"/>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66259" y="3592246"/>
            <a:ext cx="1636811" cy="1745180"/>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2115" y="3520565"/>
            <a:ext cx="1636811" cy="1745180"/>
          </a:xfrm>
          <a:prstGeom prst="rect">
            <a:avLst/>
          </a:prstGeom>
        </p:spPr>
      </p:pic>
      <p:sp>
        <p:nvSpPr>
          <p:cNvPr id="26" name="Text Placeholder 2"/>
          <p:cNvSpPr txBox="1">
            <a:spLocks/>
          </p:cNvSpPr>
          <p:nvPr/>
        </p:nvSpPr>
        <p:spPr bwMode="white">
          <a:xfrm>
            <a:off x="6862547" y="5126587"/>
            <a:ext cx="1843460" cy="722910"/>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b="1" dirty="0" smtClean="0"/>
              <a:t>Chef Server</a:t>
            </a:r>
            <a:endParaRPr lang="en-US" sz="2667" b="1" dirty="0"/>
          </a:p>
          <a:p>
            <a:endParaRPr lang="en-US" sz="2667" dirty="0"/>
          </a:p>
          <a:p>
            <a:endParaRPr lang="en-US" sz="2667" dirty="0"/>
          </a:p>
          <a:p>
            <a:endParaRPr lang="en-US" sz="4267" dirty="0"/>
          </a:p>
          <a:p>
            <a:endParaRPr lang="en-US" sz="4267"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0401" y="5748562"/>
            <a:ext cx="1377400" cy="1008257"/>
          </a:xfrm>
          <a:prstGeom prst="rect">
            <a:avLst/>
          </a:prstGeom>
        </p:spPr>
      </p:pic>
      <p:sp>
        <p:nvSpPr>
          <p:cNvPr id="33" name="Text Placeholder 2"/>
          <p:cNvSpPr txBox="1">
            <a:spLocks/>
          </p:cNvSpPr>
          <p:nvPr/>
        </p:nvSpPr>
        <p:spPr bwMode="white">
          <a:xfrm>
            <a:off x="711200" y="7017687"/>
            <a:ext cx="2810042" cy="903600"/>
          </a:xfrm>
          <a:prstGeom prst="rect">
            <a:avLst/>
          </a:prstGeom>
          <a:gradFill>
            <a:gsLst>
              <a:gs pos="0">
                <a:schemeClr val="bg1"/>
              </a:gs>
              <a:gs pos="100000">
                <a:schemeClr val="bg2"/>
              </a:gs>
            </a:gsLst>
            <a:lin ang="5400000" scaled="1"/>
          </a:gradFill>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Local Workstation </a:t>
            </a:r>
            <a:br>
              <a:rPr lang="en-US" sz="2667" dirty="0" smtClean="0"/>
            </a:br>
            <a:r>
              <a:rPr lang="en-US" sz="2667" dirty="0" smtClean="0"/>
              <a:t>(Your laptop)</a:t>
            </a:r>
            <a:endParaRPr lang="en-US" sz="2667" dirty="0"/>
          </a:p>
          <a:p>
            <a:endParaRPr lang="en-US" sz="2667" dirty="0"/>
          </a:p>
          <a:p>
            <a:endParaRPr lang="en-US" sz="4267" dirty="0"/>
          </a:p>
          <a:p>
            <a:endParaRPr lang="en-US" sz="4267" dirty="0"/>
          </a:p>
        </p:txBody>
      </p:sp>
      <p:sp>
        <p:nvSpPr>
          <p:cNvPr id="34" name="Text Placeholder 2"/>
          <p:cNvSpPr txBox="1">
            <a:spLocks/>
          </p:cNvSpPr>
          <p:nvPr/>
        </p:nvSpPr>
        <p:spPr bwMode="white">
          <a:xfrm>
            <a:off x="13849853" y="7533339"/>
            <a:ext cx="1908958" cy="46279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smtClean="0"/>
              <a:t>Proxy Server</a:t>
            </a:r>
            <a:endParaRPr lang="en-US" sz="2000" dirty="0"/>
          </a:p>
          <a:p>
            <a:pPr algn="ctr"/>
            <a:endParaRPr lang="en-US" sz="2000" dirty="0"/>
          </a:p>
          <a:p>
            <a:endParaRPr lang="en-US" sz="2000" dirty="0"/>
          </a:p>
          <a:p>
            <a:endParaRPr lang="en-US" sz="2000" dirty="0"/>
          </a:p>
          <a:p>
            <a:endParaRPr lang="en-US" sz="2000" dirty="0"/>
          </a:p>
          <a:p>
            <a:endParaRPr lang="en-US" sz="2000" dirty="0"/>
          </a:p>
        </p:txBody>
      </p:sp>
      <p:sp>
        <p:nvSpPr>
          <p:cNvPr id="45" name="Text Placeholder 2"/>
          <p:cNvSpPr txBox="1">
            <a:spLocks/>
          </p:cNvSpPr>
          <p:nvPr/>
        </p:nvSpPr>
        <p:spPr bwMode="white">
          <a:xfrm rot="20282447">
            <a:off x="4055910" y="4539118"/>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7" name="Text Placeholder 2"/>
          <p:cNvSpPr txBox="1">
            <a:spLocks/>
          </p:cNvSpPr>
          <p:nvPr/>
        </p:nvSpPr>
        <p:spPr bwMode="white">
          <a:xfrm rot="20565869">
            <a:off x="9848508" y="2647992"/>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49" name="Text Placeholder 2"/>
          <p:cNvSpPr txBox="1">
            <a:spLocks/>
          </p:cNvSpPr>
          <p:nvPr/>
        </p:nvSpPr>
        <p:spPr bwMode="white">
          <a:xfrm rot="207093">
            <a:off x="10028470" y="3857699"/>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sp>
        <p:nvSpPr>
          <p:cNvPr id="50" name="Text Placeholder 2"/>
          <p:cNvSpPr txBox="1">
            <a:spLocks/>
          </p:cNvSpPr>
          <p:nvPr/>
        </p:nvSpPr>
        <p:spPr bwMode="white">
          <a:xfrm rot="1115527">
            <a:off x="10180870" y="4963407"/>
            <a:ext cx="2549992" cy="619484"/>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Cookbooks etc.</a:t>
            </a:r>
            <a:endParaRPr lang="en-US" sz="2667" dirty="0"/>
          </a:p>
          <a:p>
            <a:endParaRPr lang="en-US" sz="2667" dirty="0"/>
          </a:p>
          <a:p>
            <a:endParaRPr lang="en-US" sz="2667" dirty="0"/>
          </a:p>
          <a:p>
            <a:endParaRPr lang="en-US" sz="4267" dirty="0"/>
          </a:p>
          <a:p>
            <a:endParaRPr lang="en-US" sz="4267" dirty="0"/>
          </a:p>
        </p:txBody>
      </p:sp>
      <p:cxnSp>
        <p:nvCxnSpPr>
          <p:cNvPr id="60" name="Straight Arrow Connector 59"/>
          <p:cNvCxnSpPr/>
          <p:nvPr/>
        </p:nvCxnSpPr>
        <p:spPr>
          <a:xfrm flipV="1">
            <a:off x="2965134" y="4412610"/>
            <a:ext cx="4056436" cy="1594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8638926" y="2269505"/>
            <a:ext cx="5128777" cy="16384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8778494" y="4143584"/>
            <a:ext cx="5071359" cy="3212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5" idx="3"/>
          </p:cNvCxnSpPr>
          <p:nvPr/>
        </p:nvCxnSpPr>
        <p:spPr>
          <a:xfrm>
            <a:off x="8638926" y="4393155"/>
            <a:ext cx="5210927" cy="185953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80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Flavors of Chef Server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11</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8" name="Text Placeholder 4"/>
          <p:cNvSpPr>
            <a:spLocks noGrp="1"/>
          </p:cNvSpPr>
          <p:nvPr>
            <p:ph type="body" sz="quarter" idx="12"/>
          </p:nvPr>
        </p:nvSpPr>
        <p:spPr>
          <a:xfrm>
            <a:off x="1377731" y="1805064"/>
            <a:ext cx="3835673" cy="3506237"/>
          </a:xfrm>
          <a:ln>
            <a:solidFill>
              <a:schemeClr val="accent1"/>
            </a:solidFill>
          </a:ln>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dirty="0" smtClean="0"/>
              <a:t>Open Source</a:t>
            </a:r>
          </a:p>
          <a:p>
            <a:pPr marL="309025" lvl="1" algn="ctr"/>
            <a:r>
              <a:rPr lang="en-US" b="1" dirty="0" smtClean="0"/>
              <a:t>Chef Server</a:t>
            </a:r>
          </a:p>
        </p:txBody>
      </p:sp>
      <p:sp>
        <p:nvSpPr>
          <p:cNvPr id="27" name="Text Placeholder 4"/>
          <p:cNvSpPr txBox="1">
            <a:spLocks/>
          </p:cNvSpPr>
          <p:nvPr/>
        </p:nvSpPr>
        <p:spPr bwMode="white">
          <a:xfrm>
            <a:off x="5689176" y="1805064"/>
            <a:ext cx="3835673"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On Premise</a:t>
            </a:r>
          </a:p>
          <a:p>
            <a:pPr marL="309025" lvl="1" algn="ctr"/>
            <a:r>
              <a:rPr lang="en-US" dirty="0" smtClean="0"/>
              <a:t> </a:t>
            </a:r>
            <a:r>
              <a:rPr lang="en-US" b="1" dirty="0" smtClean="0"/>
              <a:t>Enterprise Chef Server </a:t>
            </a:r>
            <a:r>
              <a:rPr lang="en-US" dirty="0" smtClean="0"/>
              <a:t>(Enterprise Support)</a:t>
            </a:r>
          </a:p>
        </p:txBody>
      </p:sp>
      <p:sp>
        <p:nvSpPr>
          <p:cNvPr id="28" name="Text Placeholder 4"/>
          <p:cNvSpPr txBox="1">
            <a:spLocks/>
          </p:cNvSpPr>
          <p:nvPr/>
        </p:nvSpPr>
        <p:spPr bwMode="white">
          <a:xfrm>
            <a:off x="10000621" y="1805064"/>
            <a:ext cx="4941071" cy="3506237"/>
          </a:xfrm>
          <a:prstGeom prst="rect">
            <a:avLst/>
          </a:prstGeom>
          <a:ln>
            <a:solidFill>
              <a:schemeClr val="accent1"/>
            </a:solidFill>
          </a:ln>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dirty="0" smtClean="0"/>
              <a:t>Multi-tenant</a:t>
            </a:r>
          </a:p>
          <a:p>
            <a:pPr marL="309025" lvl="1" algn="ctr"/>
            <a:r>
              <a:rPr lang="en-US" b="1" dirty="0" smtClean="0"/>
              <a:t>Hosted Chef Server</a:t>
            </a:r>
          </a:p>
        </p:txBody>
      </p:sp>
    </p:spTree>
    <p:extLst>
      <p:ext uri="{BB962C8B-B14F-4D97-AF65-F5344CB8AC3E}">
        <p14:creationId xmlns:p14="http://schemas.microsoft.com/office/powerpoint/2010/main" val="232673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 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20992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13</a:t>
            </a:fld>
            <a:endParaRPr lang="en-US" dirty="0"/>
          </a:p>
        </p:txBody>
      </p:sp>
      <p:sp>
        <p:nvSpPr>
          <p:cNvPr id="5" name="Text Placeholder 2"/>
          <p:cNvSpPr txBox="1">
            <a:spLocks/>
          </p:cNvSpPr>
          <p:nvPr/>
        </p:nvSpPr>
        <p:spPr bwMode="white">
          <a:xfrm>
            <a:off x="609600" y="1272989"/>
            <a:ext cx="1493520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Navigate to </a:t>
            </a:r>
            <a:r>
              <a:rPr lang="en-US" sz="2667" dirty="0">
                <a:hlinkClick r:id="rId3" tooltip="https://www.chef.io/chef/"/>
              </a:rPr>
              <a:t>https://www.chef.io/chef/</a:t>
            </a:r>
            <a:endParaRPr lang="en-US" sz="2667" dirty="0"/>
          </a:p>
          <a:p>
            <a:pPr marL="609585" indent="-609585">
              <a:buFont typeface="+mj-lt"/>
              <a:buAutoNum type="arabicPeriod"/>
            </a:pPr>
            <a:r>
              <a:rPr lang="en-US" sz="2667" dirty="0"/>
              <a:t>From the resulting window, click </a:t>
            </a:r>
            <a:r>
              <a:rPr lang="en-US" sz="2667" b="1" dirty="0"/>
              <a:t>Get Chef</a:t>
            </a:r>
            <a:r>
              <a:rPr lang="en-US" sz="2667" dirty="0"/>
              <a:t>.</a:t>
            </a:r>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4"/>
          <a:stretch>
            <a:fillRect/>
          </a:stretch>
        </p:blipFill>
        <p:spPr>
          <a:xfrm>
            <a:off x="9069202" y="1976994"/>
            <a:ext cx="6794500" cy="5981700"/>
          </a:xfrm>
          <a:prstGeom prst="rect">
            <a:avLst/>
          </a:prstGeom>
          <a:ln>
            <a:solidFill>
              <a:schemeClr val="accent1"/>
            </a:solidFill>
          </a:ln>
        </p:spPr>
      </p:pic>
    </p:spTree>
    <p:extLst>
      <p:ext uri="{BB962C8B-B14F-4D97-AF65-F5344CB8AC3E}">
        <p14:creationId xmlns:p14="http://schemas.microsoft.com/office/powerpoint/2010/main" val="363042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14</a:t>
            </a:fld>
            <a:endParaRPr lang="en-US" dirty="0"/>
          </a:p>
        </p:txBody>
      </p:sp>
      <p:sp>
        <p:nvSpPr>
          <p:cNvPr id="5" name="Text Placeholder 2"/>
          <p:cNvSpPr txBox="1">
            <a:spLocks/>
          </p:cNvSpPr>
          <p:nvPr/>
        </p:nvSpPr>
        <p:spPr bwMode="white">
          <a:xfrm>
            <a:off x="609601" y="1272989"/>
            <a:ext cx="6063574"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3"/>
            </a:pPr>
            <a:r>
              <a:rPr lang="en-US" sz="2667" dirty="0"/>
              <a:t>From the resulting window, click </a:t>
            </a:r>
            <a:r>
              <a:rPr lang="en-US" sz="2667" dirty="0" smtClean="0"/>
              <a:t>the Hosted Chef </a:t>
            </a:r>
            <a:r>
              <a:rPr lang="en-US" sz="2667" b="1" dirty="0" smtClean="0"/>
              <a:t>Sign Up </a:t>
            </a:r>
            <a:r>
              <a:rPr lang="en-US" sz="2667" dirty="0" smtClean="0"/>
              <a:t>button.</a:t>
            </a:r>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6873638" y="1759963"/>
            <a:ext cx="9079724" cy="6036451"/>
          </a:xfrm>
          <a:prstGeom prst="rect">
            <a:avLst/>
          </a:prstGeom>
          <a:ln>
            <a:solidFill>
              <a:schemeClr val="accent1"/>
            </a:solidFill>
          </a:ln>
        </p:spPr>
      </p:pic>
    </p:spTree>
    <p:extLst>
      <p:ext uri="{BB962C8B-B14F-4D97-AF65-F5344CB8AC3E}">
        <p14:creationId xmlns:p14="http://schemas.microsoft.com/office/powerpoint/2010/main" val="333376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15</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2667" dirty="0"/>
          </a:p>
          <a:p>
            <a:pPr marL="609585" indent="-609585">
              <a:buFont typeface="+mj-lt"/>
              <a:buAutoNum type="arabicPeriod" startAt="4"/>
            </a:pPr>
            <a:r>
              <a:rPr lang="en-US" sz="2667" dirty="0"/>
              <a:t>Fill out the form as indicated in this image using </a:t>
            </a:r>
            <a:r>
              <a:rPr lang="en-US" sz="2667" dirty="0" smtClean="0"/>
              <a:t>your name </a:t>
            </a:r>
            <a:r>
              <a:rPr lang="en-US" sz="2667" dirty="0"/>
              <a:t>and a valid email address and then click </a:t>
            </a:r>
            <a:r>
              <a:rPr lang="en-US" sz="2667" b="1" dirty="0"/>
              <a:t>Get Started</a:t>
            </a:r>
            <a:r>
              <a:rPr lang="en-US" sz="2667" dirty="0"/>
              <a:t>.</a:t>
            </a:r>
          </a:p>
          <a:p>
            <a:pPr marL="609585" indent="-609585">
              <a:buFont typeface="+mj-lt"/>
              <a:buAutoNum type="arabicPeriod" startAt="4"/>
            </a:pPr>
            <a:endParaRPr lang="en-US" sz="2667" dirty="0"/>
          </a:p>
          <a:p>
            <a:r>
              <a:rPr lang="en-US" sz="2667" b="1" dirty="0"/>
              <a:t>Note</a:t>
            </a:r>
            <a:r>
              <a:rPr lang="en-US" sz="2667" dirty="0"/>
              <a:t>: You should write down </a:t>
            </a:r>
            <a:r>
              <a:rPr lang="en-US" sz="2667" dirty="0" smtClean="0"/>
              <a:t>your new </a:t>
            </a:r>
            <a:r>
              <a:rPr lang="en-US" sz="2667" dirty="0"/>
              <a:t>user name and remember </a:t>
            </a:r>
            <a:r>
              <a:rPr lang="en-US" sz="2667" dirty="0" smtClean="0"/>
              <a:t>your password</a:t>
            </a:r>
            <a:r>
              <a:rPr lang="en-US" sz="2667" dirty="0"/>
              <a:t>.</a:t>
            </a:r>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8" name="Picture 7"/>
          <p:cNvPicPr>
            <a:picLocks noChangeAspect="1"/>
          </p:cNvPicPr>
          <p:nvPr/>
        </p:nvPicPr>
        <p:blipFill>
          <a:blip r:embed="rId3"/>
          <a:stretch>
            <a:fillRect/>
          </a:stretch>
        </p:blipFill>
        <p:spPr>
          <a:xfrm>
            <a:off x="7897805" y="1658091"/>
            <a:ext cx="7646995" cy="6397336"/>
          </a:xfrm>
          <a:prstGeom prst="rect">
            <a:avLst/>
          </a:prstGeom>
          <a:ln>
            <a:solidFill>
              <a:schemeClr val="accent1"/>
            </a:solidFill>
          </a:ln>
        </p:spPr>
      </p:pic>
    </p:spTree>
    <p:extLst>
      <p:ext uri="{BB962C8B-B14F-4D97-AF65-F5344CB8AC3E}">
        <p14:creationId xmlns:p14="http://schemas.microsoft.com/office/powerpoint/2010/main" val="1648922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16</a:t>
            </a:fld>
            <a:endParaRPr lang="en-US" dirty="0"/>
          </a:p>
        </p:txBody>
      </p:sp>
      <p:sp>
        <p:nvSpPr>
          <p:cNvPr id="5" name="Text Placeholder 2"/>
          <p:cNvSpPr txBox="1">
            <a:spLocks/>
          </p:cNvSpPr>
          <p:nvPr/>
        </p:nvSpPr>
        <p:spPr bwMode="white">
          <a:xfrm>
            <a:off x="609600" y="1272989"/>
            <a:ext cx="6744511"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p>
          <a:p>
            <a:endParaRPr lang="en-US" sz="3733" b="1" dirty="0"/>
          </a:p>
          <a:p>
            <a:pPr marL="609585" indent="-609585">
              <a:buFont typeface="+mj-lt"/>
              <a:buAutoNum type="arabicPeriod" startAt="5"/>
            </a:pPr>
            <a:r>
              <a:rPr lang="en-US" sz="2667" dirty="0"/>
              <a:t>From the resulting page, click the </a:t>
            </a:r>
            <a:r>
              <a:rPr lang="en-US" sz="2667" b="1" dirty="0"/>
              <a:t>Create New Organization </a:t>
            </a:r>
            <a:r>
              <a:rPr lang="en-US" sz="2667" dirty="0"/>
              <a:t>button.</a:t>
            </a:r>
          </a:p>
          <a:p>
            <a:pPr marL="609585" indent="-609585">
              <a:buFont typeface="+mj-lt"/>
              <a:buAutoNum type="arabicPeriod" startAt="4"/>
            </a:pPr>
            <a:endParaRPr lang="en-US" sz="2667" dirty="0"/>
          </a:p>
          <a:p>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7596434" y="2136589"/>
            <a:ext cx="8625263" cy="4861936"/>
          </a:xfrm>
          <a:prstGeom prst="rect">
            <a:avLst/>
          </a:prstGeom>
          <a:ln>
            <a:solidFill>
              <a:schemeClr val="accent1"/>
            </a:solidFill>
          </a:ln>
        </p:spPr>
      </p:pic>
    </p:spTree>
    <p:extLst>
      <p:ext uri="{BB962C8B-B14F-4D97-AF65-F5344CB8AC3E}">
        <p14:creationId xmlns:p14="http://schemas.microsoft.com/office/powerpoint/2010/main" val="24925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422522"/>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17</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6"/>
            </a:pPr>
            <a:r>
              <a:rPr lang="en-US" sz="2667" dirty="0"/>
              <a:t>Fill out the resulting Create Organization form and then click </a:t>
            </a:r>
            <a:r>
              <a:rPr lang="en-US" sz="2667" b="1" dirty="0"/>
              <a:t>Create Organization</a:t>
            </a:r>
            <a:r>
              <a:rPr lang="en-US" sz="2667" dirty="0"/>
              <a:t>.</a:t>
            </a:r>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7" name="Picture 6"/>
          <p:cNvPicPr>
            <a:picLocks noChangeAspect="1"/>
          </p:cNvPicPr>
          <p:nvPr/>
        </p:nvPicPr>
        <p:blipFill>
          <a:blip r:embed="rId3"/>
          <a:stretch>
            <a:fillRect/>
          </a:stretch>
        </p:blipFill>
        <p:spPr>
          <a:xfrm>
            <a:off x="8153400" y="2703532"/>
            <a:ext cx="7391400" cy="4343400"/>
          </a:xfrm>
          <a:prstGeom prst="rect">
            <a:avLst/>
          </a:prstGeom>
          <a:ln>
            <a:solidFill>
              <a:schemeClr val="accent1"/>
            </a:solidFill>
          </a:ln>
        </p:spPr>
      </p:pic>
    </p:spTree>
    <p:extLst>
      <p:ext uri="{BB962C8B-B14F-4D97-AF65-F5344CB8AC3E}">
        <p14:creationId xmlns:p14="http://schemas.microsoft.com/office/powerpoint/2010/main" val="117755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18</a:t>
            </a:fld>
            <a:endParaRPr lang="en-US" dirty="0"/>
          </a:p>
        </p:txBody>
      </p:sp>
      <p:sp>
        <p:nvSpPr>
          <p:cNvPr id="5" name="Text Placeholder 2"/>
          <p:cNvSpPr txBox="1">
            <a:spLocks/>
          </p:cNvSpPr>
          <p:nvPr/>
        </p:nvSpPr>
        <p:spPr bwMode="white">
          <a:xfrm>
            <a:off x="609600" y="1272989"/>
            <a:ext cx="7164779"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7"/>
            </a:pPr>
            <a:r>
              <a:rPr lang="en-US" sz="2667" dirty="0"/>
              <a:t>From the resulting page, click </a:t>
            </a:r>
            <a:r>
              <a:rPr lang="en-US" sz="2667" dirty="0" smtClean="0"/>
              <a:t>your new organization to highlight it and then click </a:t>
            </a:r>
            <a:r>
              <a:rPr lang="en-US" sz="2667" b="1" dirty="0" smtClean="0"/>
              <a:t>Starter Kit</a:t>
            </a:r>
            <a:r>
              <a:rPr lang="en-US" sz="2667" dirty="0" smtClean="0"/>
              <a:t>.</a:t>
            </a:r>
            <a:endParaRPr lang="en-US" sz="2667" dirty="0"/>
          </a:p>
          <a:p>
            <a:pPr marL="609585" indent="-609585">
              <a:buFont typeface="+mj-lt"/>
              <a:buAutoNum type="arabicPeriod" startAt="7"/>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sp>
        <p:nvSpPr>
          <p:cNvPr id="7" name="Oval 6"/>
          <p:cNvSpPr/>
          <p:nvPr/>
        </p:nvSpPr>
        <p:spPr bwMode="auto">
          <a:xfrm>
            <a:off x="10181113" y="6175171"/>
            <a:ext cx="1710047" cy="1108363"/>
          </a:xfrm>
          <a:prstGeom prst="ellipse">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grpSp>
        <p:nvGrpSpPr>
          <p:cNvPr id="14" name="Group 13"/>
          <p:cNvGrpSpPr/>
          <p:nvPr/>
        </p:nvGrpSpPr>
        <p:grpSpPr>
          <a:xfrm>
            <a:off x="7761402" y="1884219"/>
            <a:ext cx="7538311" cy="5119696"/>
            <a:chOff x="8341262" y="1884219"/>
            <a:chExt cx="6958451" cy="4725880"/>
          </a:xfrm>
        </p:grpSpPr>
        <p:pic>
          <p:nvPicPr>
            <p:cNvPr id="12" name="Picture 11"/>
            <p:cNvPicPr>
              <a:picLocks noChangeAspect="1"/>
            </p:cNvPicPr>
            <p:nvPr/>
          </p:nvPicPr>
          <p:blipFill>
            <a:blip r:embed="rId3"/>
            <a:stretch>
              <a:fillRect/>
            </a:stretch>
          </p:blipFill>
          <p:spPr>
            <a:xfrm>
              <a:off x="8341262" y="1884219"/>
              <a:ext cx="6958451" cy="4725880"/>
            </a:xfrm>
            <a:prstGeom prst="rect">
              <a:avLst/>
            </a:prstGeom>
            <a:ln>
              <a:solidFill>
                <a:schemeClr val="accent1"/>
              </a:solidFill>
            </a:ln>
          </p:spPr>
        </p:pic>
        <p:pic>
          <p:nvPicPr>
            <p:cNvPr id="13" name="Picture 12"/>
            <p:cNvPicPr>
              <a:picLocks noChangeAspect="1"/>
            </p:cNvPicPr>
            <p:nvPr/>
          </p:nvPicPr>
          <p:blipFill>
            <a:blip r:embed="rId4"/>
            <a:stretch>
              <a:fillRect/>
            </a:stretch>
          </p:blipFill>
          <p:spPr>
            <a:xfrm>
              <a:off x="12179975" y="4685309"/>
              <a:ext cx="2506033" cy="1734946"/>
            </a:xfrm>
            <a:prstGeom prst="rect">
              <a:avLst/>
            </a:prstGeom>
          </p:spPr>
        </p:pic>
      </p:grpSp>
    </p:spTree>
    <p:extLst>
      <p:ext uri="{BB962C8B-B14F-4D97-AF65-F5344CB8AC3E}">
        <p14:creationId xmlns:p14="http://schemas.microsoft.com/office/powerpoint/2010/main" val="40500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19</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startAt="8"/>
            </a:pPr>
            <a:r>
              <a:rPr lang="en-US" sz="2667" dirty="0" smtClean="0"/>
              <a:t>From the resulting window, click the </a:t>
            </a:r>
            <a:r>
              <a:rPr lang="en-US" sz="2667" b="1" dirty="0" smtClean="0"/>
              <a:t>Download</a:t>
            </a:r>
            <a:r>
              <a:rPr lang="en-US" sz="2667" dirty="0" smtClean="0"/>
              <a:t> </a:t>
            </a:r>
            <a:r>
              <a:rPr lang="en-US" sz="2667" b="1" dirty="0" smtClean="0"/>
              <a:t>Starter Kit </a:t>
            </a:r>
            <a:r>
              <a:rPr lang="en-US" sz="2667" dirty="0" smtClean="0"/>
              <a:t>button.</a:t>
            </a:r>
            <a:endParaRPr lang="en-US" sz="2667" dirty="0"/>
          </a:p>
          <a:p>
            <a:pPr marL="609585" indent="-609585">
              <a:buFont typeface="+mj-lt"/>
              <a:buAutoNum type="arabicPeriod" startAt="8"/>
            </a:pPr>
            <a:r>
              <a:rPr lang="en-US" sz="2667" dirty="0" smtClean="0"/>
              <a:t>Click the </a:t>
            </a:r>
            <a:r>
              <a:rPr lang="en-US" sz="2667" b="1" dirty="0" smtClean="0"/>
              <a:t>Proceed</a:t>
            </a:r>
            <a:r>
              <a:rPr lang="en-US" sz="2667" dirty="0" smtClean="0"/>
              <a:t> button when prompted.</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6" name="Picture 5"/>
          <p:cNvPicPr>
            <a:picLocks noChangeAspect="1"/>
          </p:cNvPicPr>
          <p:nvPr/>
        </p:nvPicPr>
        <p:blipFill>
          <a:blip r:embed="rId3"/>
          <a:stretch>
            <a:fillRect/>
          </a:stretch>
        </p:blipFill>
        <p:spPr>
          <a:xfrm>
            <a:off x="8272784" y="1430129"/>
            <a:ext cx="6890589" cy="4405055"/>
          </a:xfrm>
          <a:prstGeom prst="rect">
            <a:avLst/>
          </a:prstGeom>
          <a:ln>
            <a:solidFill>
              <a:schemeClr val="accent1"/>
            </a:solidFill>
          </a:ln>
        </p:spPr>
      </p:pic>
      <p:pic>
        <p:nvPicPr>
          <p:cNvPr id="7" name="Picture 6"/>
          <p:cNvPicPr>
            <a:picLocks noChangeAspect="1"/>
          </p:cNvPicPr>
          <p:nvPr/>
        </p:nvPicPr>
        <p:blipFill>
          <a:blip r:embed="rId4"/>
          <a:stretch>
            <a:fillRect/>
          </a:stretch>
        </p:blipFill>
        <p:spPr>
          <a:xfrm>
            <a:off x="8987690" y="6084492"/>
            <a:ext cx="6086475" cy="1943100"/>
          </a:xfrm>
          <a:prstGeom prst="rect">
            <a:avLst/>
          </a:prstGeom>
          <a:ln>
            <a:solidFill>
              <a:schemeClr val="accent1"/>
            </a:solidFill>
          </a:ln>
        </p:spPr>
      </p:pic>
    </p:spTree>
    <p:extLst>
      <p:ext uri="{BB962C8B-B14F-4D97-AF65-F5344CB8AC3E}">
        <p14:creationId xmlns:p14="http://schemas.microsoft.com/office/powerpoint/2010/main" val="311095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marL="918610" lvl="1" indent="-609585">
              <a:buFont typeface="Wingdings" panose="05000000000000000000" pitchFamily="2" charset="2"/>
              <a:buChar char="Ø"/>
            </a:pPr>
            <a:r>
              <a:rPr lang="en-US" dirty="0" smtClean="0"/>
              <a:t>Connect your local </a:t>
            </a:r>
            <a:r>
              <a:rPr lang="en-US" dirty="0"/>
              <a:t>workstation (laptop) to a Chef </a:t>
            </a:r>
            <a:r>
              <a:rPr lang="en-US" dirty="0" smtClean="0"/>
              <a:t>Server.</a:t>
            </a:r>
          </a:p>
          <a:p>
            <a:pPr marL="918610" lvl="1" indent="-609585">
              <a:buFont typeface="Wingdings" panose="05000000000000000000" pitchFamily="2" charset="2"/>
              <a:buChar char="Ø"/>
            </a:pPr>
            <a:r>
              <a:rPr lang="en-US" dirty="0" smtClean="0"/>
              <a:t>Upload </a:t>
            </a:r>
            <a:r>
              <a:rPr lang="en-US" dirty="0"/>
              <a:t>cookbooks to a Chef </a:t>
            </a:r>
            <a:r>
              <a:rPr lang="en-US" dirty="0" smtClean="0"/>
              <a:t>Server.</a:t>
            </a:r>
          </a:p>
          <a:p>
            <a:pPr marL="918610" lvl="1" indent="-609585">
              <a:buFont typeface="Wingdings" panose="05000000000000000000" pitchFamily="2" charset="2"/>
              <a:buChar char="Ø"/>
            </a:pPr>
            <a:r>
              <a:rPr lang="en-US" dirty="0" smtClean="0"/>
              <a:t>Bootstrap </a:t>
            </a:r>
            <a:r>
              <a:rPr lang="en-US" dirty="0"/>
              <a:t>a </a:t>
            </a:r>
            <a:r>
              <a:rPr lang="en-US" dirty="0" smtClean="0"/>
              <a:t>node.</a:t>
            </a:r>
          </a:p>
          <a:p>
            <a:pPr marL="918610" lvl="1" indent="-609585">
              <a:buFont typeface="Wingdings" panose="05000000000000000000" pitchFamily="2" charset="2"/>
              <a:buChar char="Ø"/>
            </a:pPr>
            <a:r>
              <a:rPr lang="en-US" dirty="0" smtClean="0"/>
              <a:t>Manage </a:t>
            </a:r>
            <a:r>
              <a:rPr lang="en-US" dirty="0"/>
              <a:t>a node via a Chef Server.</a:t>
            </a: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86129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Signing Up for a Hosted Chef Account</a:t>
            </a:r>
            <a:endParaRPr lang="en-US" dirty="0"/>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smtClean="0"/>
              <a:t>©2015 Chef Software Inc.</a:t>
            </a:r>
            <a:endParaRPr lang="en-US" dirty="0"/>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20</a:t>
            </a:fld>
            <a:endParaRPr lang="en-US" dirty="0"/>
          </a:p>
        </p:txBody>
      </p:sp>
      <p:sp>
        <p:nvSpPr>
          <p:cNvPr id="5"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b="1" dirty="0" smtClean="0"/>
              <a:t>Steps</a:t>
            </a:r>
            <a:r>
              <a:rPr lang="en-US" sz="3733" b="1" dirty="0"/>
              <a:t/>
            </a:r>
            <a:br>
              <a:rPr lang="en-US" sz="3733" b="1" dirty="0"/>
            </a:br>
            <a:endParaRPr lang="en-US" sz="2667" dirty="0"/>
          </a:p>
          <a:p>
            <a:pPr marL="609585" indent="-609585">
              <a:buFont typeface="+mj-lt"/>
              <a:buAutoNum type="arabicPeriod" startAt="10"/>
            </a:pPr>
            <a:r>
              <a:rPr lang="en-US" sz="2667" dirty="0" smtClean="0"/>
              <a:t>Open the downloaded zip file and copy chef-repo folder that's contained in the zip file.</a:t>
            </a:r>
          </a:p>
          <a:p>
            <a:pPr marL="609585" indent="-609585">
              <a:buFont typeface="+mj-lt"/>
              <a:buAutoNum type="arabicPeriod" startAt="10"/>
            </a:pPr>
            <a:r>
              <a:rPr lang="en-US" sz="2667" dirty="0" smtClean="0"/>
              <a:t>Paste the </a:t>
            </a:r>
            <a:r>
              <a:rPr lang="en-US" sz="2400" dirty="0"/>
              <a:t>chef-repo </a:t>
            </a:r>
            <a:r>
              <a:rPr lang="en-US" sz="2400" dirty="0" smtClean="0"/>
              <a:t>folder to a location on your laptop, such as your home directory.</a:t>
            </a:r>
          </a:p>
          <a:p>
            <a:pPr marL="609585" indent="-609585">
              <a:buFont typeface="+mj-lt"/>
              <a:buAutoNum type="arabicPeriod" startAt="10"/>
            </a:pPr>
            <a:endParaRPr lang="en-US" sz="2400" dirty="0"/>
          </a:p>
          <a:p>
            <a:r>
              <a:rPr lang="en-US" sz="2400" b="1" dirty="0" smtClean="0"/>
              <a:t>Note</a:t>
            </a:r>
            <a:r>
              <a:rPr lang="en-US" sz="2400" dirty="0" smtClean="0"/>
              <a:t>: Ensure that the </a:t>
            </a:r>
            <a:r>
              <a:rPr lang="en-US" sz="2400" dirty="0"/>
              <a:t>path </a:t>
            </a:r>
            <a:r>
              <a:rPr lang="en-US" sz="2400" dirty="0" smtClean="0"/>
              <a:t>to the chef-repo does not have a </a:t>
            </a:r>
            <a:r>
              <a:rPr lang="en-US" sz="2400" dirty="0"/>
              <a:t>space in </a:t>
            </a:r>
            <a:r>
              <a:rPr lang="en-US" sz="2400" dirty="0" smtClean="0"/>
              <a:t>it. Examples:</a:t>
            </a:r>
          </a:p>
          <a:p>
            <a:endParaRPr lang="en-US" sz="2400" dirty="0"/>
          </a:p>
          <a:p>
            <a:r>
              <a:rPr lang="en-US" sz="2400" dirty="0" smtClean="0"/>
              <a:t>Mac:  /home/</a:t>
            </a:r>
            <a:r>
              <a:rPr lang="en-US" sz="2400" i="1" dirty="0" smtClean="0"/>
              <a:t>username</a:t>
            </a:r>
            <a:r>
              <a:rPr lang="en-US" sz="2400" dirty="0" smtClean="0"/>
              <a:t>/chef-repo    </a:t>
            </a:r>
          </a:p>
          <a:p>
            <a:endParaRPr lang="en-US" sz="2400" dirty="0"/>
          </a:p>
          <a:p>
            <a:r>
              <a:rPr lang="en-US" sz="2533" dirty="0" smtClean="0"/>
              <a:t>Windows: C</a:t>
            </a:r>
            <a:r>
              <a:rPr lang="en-US" sz="2533" dirty="0"/>
              <a:t>:\</a:t>
            </a:r>
            <a:r>
              <a:rPr lang="en-US" sz="2533" dirty="0" smtClean="0"/>
              <a:t>Users\</a:t>
            </a:r>
            <a:r>
              <a:rPr lang="en-US" sz="2533" i="1" dirty="0" smtClean="0"/>
              <a:t>username</a:t>
            </a:r>
            <a:r>
              <a:rPr lang="en-US" sz="2533" dirty="0" smtClean="0"/>
              <a:t>\chef-repo</a:t>
            </a:r>
            <a:endParaRPr lang="en-US" sz="2533"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13" name="Picture 12"/>
          <p:cNvPicPr>
            <a:picLocks noChangeAspect="1"/>
          </p:cNvPicPr>
          <p:nvPr/>
        </p:nvPicPr>
        <p:blipFill>
          <a:blip r:embed="rId3"/>
          <a:stretch>
            <a:fillRect/>
          </a:stretch>
        </p:blipFill>
        <p:spPr>
          <a:xfrm>
            <a:off x="9654432" y="2798978"/>
            <a:ext cx="5454960" cy="1889754"/>
          </a:xfrm>
          <a:prstGeom prst="rect">
            <a:avLst/>
          </a:prstGeom>
          <a:ln>
            <a:solidFill>
              <a:schemeClr val="accent1"/>
            </a:solidFill>
          </a:ln>
        </p:spPr>
      </p:pic>
    </p:spTree>
    <p:extLst>
      <p:ext uri="{BB962C8B-B14F-4D97-AF65-F5344CB8AC3E}">
        <p14:creationId xmlns:p14="http://schemas.microsoft.com/office/powerpoint/2010/main" val="237433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GE</a:t>
            </a:r>
            <a:r>
              <a:rPr lang="en-US" dirty="0"/>
              <a:t>: Download a Repository</a:t>
            </a:r>
          </a:p>
        </p:txBody>
      </p:sp>
      <p:sp>
        <p:nvSpPr>
          <p:cNvPr id="5" name="Subtitle 4"/>
          <p:cNvSpPr>
            <a:spLocks noGrp="1"/>
          </p:cNvSpPr>
          <p:nvPr>
            <p:ph type="subTitle" idx="1"/>
          </p:nvPr>
        </p:nvSpPr>
        <p:spPr>
          <a:xfrm>
            <a:off x="3013753" y="3506117"/>
            <a:ext cx="10974132" cy="3768905"/>
          </a:xfrm>
        </p:spPr>
        <p:txBody>
          <a:bodyPr/>
          <a:lstStyle/>
          <a:p>
            <a:r>
              <a:rPr lang="en-US" dirty="0" smtClean="0"/>
              <a:t>A repository containing a similar copy of the work you did previously in this course can be downloaded from here:</a:t>
            </a:r>
            <a:endParaRPr lang="en-US" dirty="0"/>
          </a:p>
        </p:txBody>
      </p:sp>
      <p:sp>
        <p:nvSpPr>
          <p:cNvPr id="6" name="Content Placeholder 5"/>
          <p:cNvSpPr>
            <a:spLocks noGrp="1"/>
          </p:cNvSpPr>
          <p:nvPr>
            <p:ph sz="quarter" idx="4294967295"/>
          </p:nvPr>
        </p:nvSpPr>
        <p:spPr>
          <a:xfrm>
            <a:off x="1426410" y="5870208"/>
            <a:ext cx="13403179" cy="1130967"/>
          </a:xfrm>
        </p:spPr>
        <p:txBody>
          <a:bodyPr>
            <a:noAutofit/>
          </a:bodyPr>
          <a:lstStyle/>
          <a:p>
            <a:r>
              <a:rPr lang="en-US" sz="4000" dirty="0">
                <a:hlinkClick r:id="rId3"/>
              </a:rPr>
              <a:t>https://</a:t>
            </a:r>
            <a:r>
              <a:rPr lang="en-US" sz="4000" dirty="0" smtClean="0">
                <a:hlinkClick r:id="rId3"/>
              </a:rPr>
              <a:t>github.com/chef-training/chefdk-fundamentals-repo</a:t>
            </a:r>
            <a:endParaRPr lang="en-US" sz="4000" dirty="0" smtClean="0"/>
          </a:p>
          <a:p>
            <a:endParaRPr lang="en-US" sz="4000" dirty="0"/>
          </a:p>
        </p:txBody>
      </p:sp>
      <p:sp>
        <p:nvSpPr>
          <p:cNvPr id="2" name="Footer Placeholder 1"/>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3" name="Slide Number Placeholder 2"/>
          <p:cNvSpPr>
            <a:spLocks noGrp="1"/>
          </p:cNvSpPr>
          <p:nvPr>
            <p:ph type="sldNum" sz="quarter" idx="13"/>
          </p:nvPr>
        </p:nvSpPr>
        <p:spPr/>
        <p:txBody>
          <a:bodyPr/>
          <a:lstStyle/>
          <a:p>
            <a:fld id="{D3C6E21F-9381-4880-84FB-1E73165A9E9D}" type="slidenum">
              <a:rPr lang="en-US" smtClean="0"/>
              <a:pPr/>
              <a:t>21</a:t>
            </a:fld>
            <a:endParaRPr lang="en-US" dirty="0"/>
          </a:p>
        </p:txBody>
      </p:sp>
    </p:spTree>
    <p:extLst>
      <p:ext uri="{BB962C8B-B14F-4D97-AF65-F5344CB8AC3E}">
        <p14:creationId xmlns:p14="http://schemas.microsoft.com/office/powerpoint/2010/main" val="42065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Download </a:t>
            </a:r>
            <a:r>
              <a:rPr lang="en-US" dirty="0" smtClean="0"/>
              <a:t>the Repository</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3" name="Picture 2"/>
          <p:cNvPicPr>
            <a:picLocks noChangeAspect="1"/>
          </p:cNvPicPr>
          <p:nvPr/>
        </p:nvPicPr>
        <p:blipFill>
          <a:blip r:embed="rId3"/>
          <a:stretch>
            <a:fillRect/>
          </a:stretch>
        </p:blipFill>
        <p:spPr>
          <a:xfrm>
            <a:off x="1915729" y="1269157"/>
            <a:ext cx="12424543" cy="6492609"/>
          </a:xfrm>
          <a:prstGeom prst="rect">
            <a:avLst/>
          </a:prstGeom>
          <a:ln>
            <a:solidFill>
              <a:schemeClr val="accent1"/>
            </a:solidFill>
          </a:ln>
        </p:spPr>
      </p:pic>
    </p:spTree>
    <p:extLst>
      <p:ext uri="{BB962C8B-B14F-4D97-AF65-F5344CB8AC3E}">
        <p14:creationId xmlns:p14="http://schemas.microsoft.com/office/powerpoint/2010/main" val="204566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 </a:t>
            </a:r>
            <a:r>
              <a:rPr lang="en-US" dirty="0" smtClean="0"/>
              <a:t>Paste the cookbooks Folder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23</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6" name="Picture 5"/>
          <p:cNvPicPr>
            <a:picLocks noChangeAspect="1"/>
          </p:cNvPicPr>
          <p:nvPr/>
        </p:nvPicPr>
        <p:blipFill>
          <a:blip r:embed="rId3"/>
          <a:stretch>
            <a:fillRect/>
          </a:stretch>
        </p:blipFill>
        <p:spPr>
          <a:xfrm>
            <a:off x="9810463" y="5106332"/>
            <a:ext cx="5819458" cy="2963788"/>
          </a:xfrm>
          <a:prstGeom prst="rect">
            <a:avLst/>
          </a:prstGeom>
          <a:ln>
            <a:solidFill>
              <a:schemeClr val="accent1"/>
            </a:solidFill>
          </a:ln>
        </p:spPr>
      </p:pic>
      <p:sp>
        <p:nvSpPr>
          <p:cNvPr id="8" name="Text Placeholder 4"/>
          <p:cNvSpPr>
            <a:spLocks noGrp="1"/>
          </p:cNvSpPr>
          <p:nvPr>
            <p:ph type="body" sz="quarter" idx="12"/>
          </p:nvPr>
        </p:nvSpPr>
        <p:spPr>
          <a:xfrm>
            <a:off x="11340355" y="5031750"/>
            <a:ext cx="2336030" cy="694305"/>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lgn="ctr"/>
            <a:r>
              <a:rPr lang="en-US" sz="3200" dirty="0" smtClean="0"/>
              <a:t>chef-repo</a:t>
            </a:r>
            <a:endParaRPr lang="en-US" sz="3200" dirty="0"/>
          </a:p>
        </p:txBody>
      </p:sp>
      <p:sp>
        <p:nvSpPr>
          <p:cNvPr id="9" name="Text Placeholder 2"/>
          <p:cNvSpPr txBox="1">
            <a:spLocks/>
          </p:cNvSpPr>
          <p:nvPr/>
        </p:nvSpPr>
        <p:spPr bwMode="white">
          <a:xfrm>
            <a:off x="609600" y="1272989"/>
            <a:ext cx="7212280"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smtClean="0"/>
          </a:p>
          <a:p>
            <a:r>
              <a:rPr lang="en-US" sz="3733" b="1" dirty="0" smtClean="0"/>
              <a:t>Steps</a:t>
            </a:r>
            <a:r>
              <a:rPr lang="en-US" sz="3733" b="1" dirty="0"/>
              <a:t/>
            </a:r>
            <a:br>
              <a:rPr lang="en-US" sz="3733" b="1" dirty="0"/>
            </a:br>
            <a:endParaRPr lang="en-US" sz="2667" dirty="0"/>
          </a:p>
          <a:p>
            <a:pPr marL="457200" indent="-457200">
              <a:buFont typeface="Arial" panose="020B0604020202020204" pitchFamily="34" charset="0"/>
              <a:buChar char="•"/>
            </a:pPr>
            <a:r>
              <a:rPr lang="en-US" sz="2667" dirty="0" smtClean="0"/>
              <a:t>Open the </a:t>
            </a:r>
            <a:r>
              <a:rPr lang="en-US" sz="2667" dirty="0"/>
              <a:t>downloaded chefdk-fundamentals-repo-master zip </a:t>
            </a:r>
            <a:r>
              <a:rPr lang="en-US" sz="2667" dirty="0" smtClean="0"/>
              <a:t>file and then copy </a:t>
            </a:r>
            <a:r>
              <a:rPr lang="en-US" sz="2667" b="1" dirty="0" smtClean="0"/>
              <a:t>only</a:t>
            </a:r>
            <a:r>
              <a:rPr lang="en-US" sz="2667" dirty="0" smtClean="0"/>
              <a:t> the  </a:t>
            </a:r>
            <a:r>
              <a:rPr lang="en-US" sz="2667" b="1" dirty="0" smtClean="0"/>
              <a:t>cookbooks</a:t>
            </a:r>
            <a:r>
              <a:rPr lang="en-US" sz="2667" dirty="0" smtClean="0"/>
              <a:t> folder that's contained in the zip file.</a:t>
            </a:r>
          </a:p>
          <a:p>
            <a:pPr marL="457200" indent="-457200">
              <a:buFont typeface="Arial" panose="020B0604020202020204" pitchFamily="34" charset="0"/>
              <a:buChar char="•"/>
            </a:pPr>
            <a:r>
              <a:rPr lang="en-US" sz="2667" dirty="0" smtClean="0"/>
              <a:t>Replace the </a:t>
            </a:r>
            <a:r>
              <a:rPr lang="en-US" sz="2400" b="1" dirty="0" smtClean="0"/>
              <a:t>cookbooks</a:t>
            </a:r>
            <a:r>
              <a:rPr lang="en-US" sz="2400" dirty="0" smtClean="0"/>
              <a:t> </a:t>
            </a:r>
            <a:r>
              <a:rPr lang="en-US" sz="2400" dirty="0"/>
              <a:t>folder </a:t>
            </a:r>
            <a:r>
              <a:rPr lang="en-US" sz="2400" dirty="0" smtClean="0"/>
              <a:t>that's in your chef-repo folder with the copied cookbooks folder.</a:t>
            </a:r>
            <a:endParaRPr lang="en-US" sz="2400" dirty="0"/>
          </a:p>
          <a:p>
            <a:endParaRPr lang="en-US" sz="2533" dirty="0"/>
          </a:p>
          <a:p>
            <a:pPr marL="609585" indent="-609585">
              <a:buFont typeface="+mj-lt"/>
              <a:buAutoNum type="arabicPeriod" startAt="4"/>
            </a:pPr>
            <a:endParaRPr lang="en-US" sz="2667" dirty="0"/>
          </a:p>
          <a:p>
            <a:pPr lvl="1"/>
            <a:endParaRPr lang="en-US" sz="2133" dirty="0"/>
          </a:p>
          <a:p>
            <a:endParaRPr lang="en-US" sz="2667" dirty="0"/>
          </a:p>
          <a:p>
            <a:endParaRPr lang="en-US" sz="2667" dirty="0"/>
          </a:p>
          <a:p>
            <a:endParaRPr lang="en-US" sz="2667" dirty="0"/>
          </a:p>
          <a:p>
            <a:endParaRPr lang="en-US" sz="2667" dirty="0"/>
          </a:p>
          <a:p>
            <a:endParaRPr lang="en-US" sz="4267" dirty="0"/>
          </a:p>
          <a:p>
            <a:endParaRPr lang="en-US" sz="4267" dirty="0"/>
          </a:p>
        </p:txBody>
      </p:sp>
      <p:pic>
        <p:nvPicPr>
          <p:cNvPr id="5" name="Picture 4"/>
          <p:cNvPicPr>
            <a:picLocks noChangeAspect="1"/>
          </p:cNvPicPr>
          <p:nvPr/>
        </p:nvPicPr>
        <p:blipFill>
          <a:blip r:embed="rId4"/>
          <a:stretch>
            <a:fillRect/>
          </a:stretch>
        </p:blipFill>
        <p:spPr>
          <a:xfrm>
            <a:off x="9788288" y="1133855"/>
            <a:ext cx="5231218" cy="3473445"/>
          </a:xfrm>
          <a:prstGeom prst="rect">
            <a:avLst/>
          </a:prstGeom>
          <a:ln>
            <a:solidFill>
              <a:schemeClr val="accent1"/>
            </a:solidFill>
          </a:ln>
        </p:spPr>
      </p:pic>
    </p:spTree>
    <p:extLst>
      <p:ext uri="{BB962C8B-B14F-4D97-AF65-F5344CB8AC3E}">
        <p14:creationId xmlns:p14="http://schemas.microsoft.com/office/powerpoint/2010/main" val="342053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2234772"/>
          </a:xfrm>
        </p:spPr>
        <p:txBody>
          <a:bodyPr/>
          <a:lstStyle/>
          <a:p>
            <a:endParaRPr lang="en-US" dirty="0"/>
          </a:p>
        </p:txBody>
      </p:sp>
      <p:sp>
        <p:nvSpPr>
          <p:cNvPr id="3" name="Title 2"/>
          <p:cNvSpPr>
            <a:spLocks noGrp="1"/>
          </p:cNvSpPr>
          <p:nvPr>
            <p:ph type="title"/>
          </p:nvPr>
        </p:nvSpPr>
        <p:spPr/>
        <p:txBody>
          <a:bodyPr/>
          <a:lstStyle/>
          <a:p>
            <a:r>
              <a:rPr lang="en-US" dirty="0" smtClean="0"/>
              <a:t>GE: Navigate to the chef-repo </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220485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knife</a:t>
            </a:r>
            <a:endParaRPr lang="en-US" dirty="0"/>
          </a:p>
        </p:txBody>
      </p:sp>
      <p:sp>
        <p:nvSpPr>
          <p:cNvPr id="3" name="Subtitle 2"/>
          <p:cNvSpPr>
            <a:spLocks noGrp="1"/>
          </p:cNvSpPr>
          <p:nvPr>
            <p:ph type="subTitle" idx="1"/>
          </p:nvPr>
        </p:nvSpPr>
        <p:spPr>
          <a:xfrm>
            <a:off x="3013753" y="3506118"/>
            <a:ext cx="10974132" cy="4276010"/>
          </a:xfrm>
        </p:spPr>
        <p:txBody>
          <a:bodyPr/>
          <a:lstStyle/>
          <a:p>
            <a:r>
              <a:rPr lang="en-US" dirty="0"/>
              <a:t>knife is a command-line tool that provides an interface between a local chef-repo and the Chef </a:t>
            </a:r>
            <a:r>
              <a:rPr lang="en-US" dirty="0" smtClean="0"/>
              <a:t>Server</a:t>
            </a:r>
            <a:r>
              <a:rPr lang="en-US" dirty="0"/>
              <a:t>. </a:t>
            </a:r>
            <a:endParaRPr lang="en-US" dirty="0" smtClean="0"/>
          </a:p>
        </p:txBody>
      </p:sp>
      <p:sp>
        <p:nvSpPr>
          <p:cNvPr id="4" name="Footer Placeholder 3"/>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3"/>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385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Available subcommands: (for details, knife SUB-COMMAND --help)</a:t>
            </a:r>
          </a:p>
          <a:p>
            <a:endParaRPr lang="en-US" dirty="0"/>
          </a:p>
          <a:p>
            <a:r>
              <a:rPr lang="en-US" dirty="0"/>
              <a:t>** BOOTSTRAP COMMANDS **</a:t>
            </a:r>
          </a:p>
          <a:p>
            <a:r>
              <a:rPr lang="en-US" dirty="0"/>
              <a:t>knife bootstrap FQDN (options)</a:t>
            </a:r>
          </a:p>
          <a:p>
            <a:r>
              <a:rPr lang="en-US" dirty="0"/>
              <a:t>knife bootstrap windows </a:t>
            </a:r>
            <a:r>
              <a:rPr lang="en-US" dirty="0" err="1"/>
              <a:t>ssh</a:t>
            </a:r>
            <a:r>
              <a:rPr lang="en-US" dirty="0"/>
              <a:t> FQDN (options)</a:t>
            </a:r>
          </a:p>
          <a:p>
            <a:r>
              <a:rPr lang="en-US" dirty="0"/>
              <a:t>knife bootstrap windows </a:t>
            </a:r>
            <a:r>
              <a:rPr lang="en-US" dirty="0" err="1"/>
              <a:t>winrm</a:t>
            </a:r>
            <a:r>
              <a:rPr lang="en-US" dirty="0"/>
              <a:t> FQDN (options)</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r>
              <a:rPr lang="en-US" dirty="0" smtClean="0"/>
              <a:t>)</a:t>
            </a:r>
            <a:endParaRPr lang="en-US" dirty="0"/>
          </a:p>
        </p:txBody>
      </p:sp>
      <p:sp>
        <p:nvSpPr>
          <p:cNvPr id="3" name="Title 2"/>
          <p:cNvSpPr>
            <a:spLocks noGrp="1"/>
          </p:cNvSpPr>
          <p:nvPr>
            <p:ph type="title"/>
          </p:nvPr>
        </p:nvSpPr>
        <p:spPr/>
        <p:txBody>
          <a:bodyPr/>
          <a:lstStyle/>
          <a:p>
            <a:r>
              <a:rPr lang="en-US" dirty="0" smtClean="0"/>
              <a:t>GE</a:t>
            </a:r>
            <a:r>
              <a:rPr lang="en-US" dirty="0"/>
              <a:t>: knife --help</a:t>
            </a:r>
          </a:p>
        </p:txBody>
      </p:sp>
      <p:sp>
        <p:nvSpPr>
          <p:cNvPr id="4" name="Text Placeholder 3"/>
          <p:cNvSpPr>
            <a:spLocks noGrp="1"/>
          </p:cNvSpPr>
          <p:nvPr>
            <p:ph type="body" sz="quarter" idx="11"/>
          </p:nvPr>
        </p:nvSpPr>
        <p:spPr/>
        <p:txBody>
          <a:bodyPr/>
          <a:lstStyle/>
          <a:p>
            <a:r>
              <a:rPr lang="en-US" dirty="0" smtClean="0"/>
              <a:t>$ knife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26</a:t>
            </a:fld>
            <a:endParaRPr lang="en-US" dirty="0"/>
          </a:p>
        </p:txBody>
      </p:sp>
    </p:spTree>
    <p:extLst>
      <p:ext uri="{BB962C8B-B14F-4D97-AF65-F5344CB8AC3E}">
        <p14:creationId xmlns:p14="http://schemas.microsoft.com/office/powerpoint/2010/main" val="4185269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smtClean="0"/>
              <a:t>Available </a:t>
            </a:r>
            <a:r>
              <a:rPr lang="en-US" dirty="0"/>
              <a:t>client subcommands: (for details, knife SUB-COMMAND --help)</a:t>
            </a:r>
          </a:p>
          <a:p>
            <a:endParaRPr lang="en-US" dirty="0"/>
          </a:p>
          <a:p>
            <a:r>
              <a:rPr lang="en-US" dirty="0"/>
              <a:t>** CLIENT COMMANDS **</a:t>
            </a:r>
          </a:p>
          <a:p>
            <a:r>
              <a:rPr lang="en-US" dirty="0"/>
              <a:t>knife client bulk delete REGEX (options)</a:t>
            </a:r>
          </a:p>
          <a:p>
            <a:r>
              <a:rPr lang="en-US" dirty="0"/>
              <a:t>knife client create CLIENT (options)</a:t>
            </a:r>
          </a:p>
          <a:p>
            <a:r>
              <a:rPr lang="en-US" dirty="0"/>
              <a:t>knife client delete CLIENT (options)</a:t>
            </a:r>
          </a:p>
          <a:p>
            <a:r>
              <a:rPr lang="en-US" dirty="0"/>
              <a:t>knife client edit CLIENT (options)</a:t>
            </a:r>
          </a:p>
          <a:p>
            <a:r>
              <a:rPr lang="en-US" dirty="0"/>
              <a:t>knife client list (options)</a:t>
            </a:r>
          </a:p>
          <a:p>
            <a:r>
              <a:rPr lang="en-US" dirty="0"/>
              <a:t>knife client reregister CLIENT (options)</a:t>
            </a:r>
          </a:p>
          <a:p>
            <a:r>
              <a:rPr lang="en-US" dirty="0"/>
              <a:t>knife client show CLIENT (options)</a:t>
            </a:r>
          </a:p>
        </p:txBody>
      </p:sp>
      <p:sp>
        <p:nvSpPr>
          <p:cNvPr id="3" name="Title 2"/>
          <p:cNvSpPr>
            <a:spLocks noGrp="1"/>
          </p:cNvSpPr>
          <p:nvPr>
            <p:ph type="title"/>
          </p:nvPr>
        </p:nvSpPr>
        <p:spPr/>
        <p:txBody>
          <a:bodyPr/>
          <a:lstStyle/>
          <a:p>
            <a:r>
              <a:rPr lang="en-US" dirty="0"/>
              <a:t>GE: knife client --help</a:t>
            </a:r>
          </a:p>
        </p:txBody>
      </p:sp>
      <p:sp>
        <p:nvSpPr>
          <p:cNvPr id="4" name="Text Placeholder 3"/>
          <p:cNvSpPr>
            <a:spLocks noGrp="1"/>
          </p:cNvSpPr>
          <p:nvPr>
            <p:ph type="body" sz="quarter" idx="11"/>
          </p:nvPr>
        </p:nvSpPr>
        <p:spPr/>
        <p:txBody>
          <a:bodyPr/>
          <a:lstStyle/>
          <a:p>
            <a:r>
              <a:rPr lang="en-US" dirty="0" smtClean="0"/>
              <a:t>$ knife client --help</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27</a:t>
            </a:fld>
            <a:endParaRPr lang="en-US" dirty="0"/>
          </a:p>
        </p:txBody>
      </p:sp>
      <p:sp>
        <p:nvSpPr>
          <p:cNvPr id="9" name="Rectangle 8"/>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1586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96507"/>
            <a:ext cx="14423693" cy="2450591"/>
          </a:xfrm>
        </p:spPr>
        <p:txBody>
          <a:bodyPr/>
          <a:lstStyle/>
          <a:p>
            <a:r>
              <a:rPr lang="en-US" dirty="0" smtClean="0"/>
              <a:t>ORGNAME-validator</a:t>
            </a:r>
          </a:p>
        </p:txBody>
      </p:sp>
      <p:sp>
        <p:nvSpPr>
          <p:cNvPr id="3" name="Title 2"/>
          <p:cNvSpPr>
            <a:spLocks noGrp="1"/>
          </p:cNvSpPr>
          <p:nvPr>
            <p:ph type="title"/>
          </p:nvPr>
        </p:nvSpPr>
        <p:spPr/>
        <p:txBody>
          <a:bodyPr/>
          <a:lstStyle/>
          <a:p>
            <a:r>
              <a:rPr lang="en-US" dirty="0"/>
              <a:t>GE: knife client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client list</a:t>
            </a:r>
            <a:endParaRPr lang="en-US" dirty="0"/>
          </a:p>
        </p:txBody>
      </p:sp>
      <p:sp>
        <p:nvSpPr>
          <p:cNvPr id="7" name="Footer Placeholder 6"/>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3"/>
          </p:nvPr>
        </p:nvSpPr>
        <p:spPr/>
        <p:txBody>
          <a:bodyPr/>
          <a:lstStyle/>
          <a:p>
            <a:fld id="{D3C6E21F-9381-4880-84FB-1E73165A9E9D}" type="slidenum">
              <a:rPr lang="en-US" smtClean="0"/>
              <a:pPr/>
              <a:t>28</a:t>
            </a:fld>
            <a:endParaRPr lang="en-US" dirty="0"/>
          </a:p>
        </p:txBody>
      </p:sp>
    </p:spTree>
    <p:extLst>
      <p:ext uri="{BB962C8B-B14F-4D97-AF65-F5344CB8AC3E}">
        <p14:creationId xmlns:p14="http://schemas.microsoft.com/office/powerpoint/2010/main" val="309224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q"/>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29</a:t>
            </a:fld>
            <a:endParaRPr lang="en-US" dirty="0"/>
          </a:p>
        </p:txBody>
      </p:sp>
    </p:spTree>
    <p:extLst>
      <p:ext uri="{BB962C8B-B14F-4D97-AF65-F5344CB8AC3E}">
        <p14:creationId xmlns:p14="http://schemas.microsoft.com/office/powerpoint/2010/main" val="230471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Web Servers?</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Hosted </a:t>
            </a:r>
            <a:r>
              <a:rPr lang="en-US" dirty="0"/>
              <a:t>Chef </a:t>
            </a:r>
            <a:r>
              <a:rPr lang="en-US" dirty="0" smtClean="0"/>
              <a:t>Account</a:t>
            </a:r>
            <a:endParaRPr lang="en-US" dirty="0"/>
          </a:p>
          <a:p>
            <a:pPr marL="380990" indent="-380990">
              <a:buFont typeface="Wingdings" charset="2"/>
              <a:buChar char="q"/>
            </a:pPr>
            <a:r>
              <a:rPr lang="en-US" dirty="0" smtClean="0"/>
              <a:t>Upload 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8" name="Footer Placeholder 7"/>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373545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509601"/>
          </a:xfrm>
        </p:spPr>
        <p:txBody>
          <a:bodyPr/>
          <a:lstStyle/>
          <a:p>
            <a:r>
              <a:rPr lang="en-US" dirty="0" smtClean="0"/>
              <a:t>*</a:t>
            </a:r>
            <a:r>
              <a:rPr lang="en-US" dirty="0"/>
              <a:t>* COOKBOOK COMMANDS **</a:t>
            </a:r>
          </a:p>
          <a:p>
            <a:r>
              <a:rPr lang="en-US" dirty="0"/>
              <a:t>knife cookbook bulk delete REGEX (options)</a:t>
            </a:r>
          </a:p>
          <a:p>
            <a:r>
              <a:rPr lang="en-US" dirty="0"/>
              <a:t>knife cookbook create COOKBOOK (options)</a:t>
            </a:r>
          </a:p>
          <a:p>
            <a:r>
              <a:rPr lang="en-US" dirty="0"/>
              <a:t>knife cookbook delete COOKBOOK VERSION (options)</a:t>
            </a:r>
          </a:p>
          <a:p>
            <a:r>
              <a:rPr lang="en-US" dirty="0"/>
              <a:t>knife cookbook download COOKBOOK [VERSION] (options)</a:t>
            </a:r>
          </a:p>
          <a:p>
            <a:r>
              <a:rPr lang="en-US" dirty="0"/>
              <a:t>knife cookbook list (options)</a:t>
            </a:r>
          </a:p>
          <a:p>
            <a:r>
              <a:rPr lang="en-US" dirty="0"/>
              <a:t>knife cookbook metadata COOKBOOK (options)</a:t>
            </a:r>
          </a:p>
          <a:p>
            <a:r>
              <a:rPr lang="en-US" dirty="0"/>
              <a:t>knife cookbook metadata from FILE (options)</a:t>
            </a:r>
          </a:p>
          <a:p>
            <a:r>
              <a:rPr lang="en-US" dirty="0"/>
              <a:t>knife cookbook show COOKBOOK [VERSION] [PART] [FILENAME] (options)</a:t>
            </a:r>
          </a:p>
          <a:p>
            <a:r>
              <a:rPr lang="en-US" dirty="0"/>
              <a:t>knife cookbook test [COOKBOOKS...] (options)</a:t>
            </a:r>
          </a:p>
          <a:p>
            <a:r>
              <a:rPr lang="en-US" dirty="0"/>
              <a:t>knife cookbook upload [COOKBOOKS...] (options)</a:t>
            </a:r>
          </a:p>
        </p:txBody>
      </p:sp>
      <p:sp>
        <p:nvSpPr>
          <p:cNvPr id="3" name="Title 2"/>
          <p:cNvSpPr>
            <a:spLocks noGrp="1"/>
          </p:cNvSpPr>
          <p:nvPr>
            <p:ph type="title"/>
          </p:nvPr>
        </p:nvSpPr>
        <p:spPr/>
        <p:txBody>
          <a:bodyPr/>
          <a:lstStyle/>
          <a:p>
            <a:r>
              <a:rPr lang="en-US" dirty="0"/>
              <a:t>GE: knife </a:t>
            </a:r>
            <a:r>
              <a:rPr lang="en-US" dirty="0" smtClean="0"/>
              <a:t>cookbook --help</a:t>
            </a:r>
            <a:endParaRPr lang="en-US" dirty="0"/>
          </a:p>
        </p:txBody>
      </p:sp>
      <p:sp>
        <p:nvSpPr>
          <p:cNvPr id="4" name="Text Placeholder 3"/>
          <p:cNvSpPr>
            <a:spLocks noGrp="1"/>
          </p:cNvSpPr>
          <p:nvPr>
            <p:ph type="body" sz="quarter" idx="11"/>
          </p:nvPr>
        </p:nvSpPr>
        <p:spPr/>
        <p:txBody>
          <a:bodyPr/>
          <a:lstStyle/>
          <a:p>
            <a:r>
              <a:rPr lang="en-US" dirty="0" smtClean="0"/>
              <a:t>$ knife cookbook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30</a:t>
            </a:fld>
            <a:endParaRPr lang="en-US" dirty="0"/>
          </a:p>
        </p:txBody>
      </p:sp>
    </p:spTree>
    <p:extLst>
      <p:ext uri="{BB962C8B-B14F-4D97-AF65-F5344CB8AC3E}">
        <p14:creationId xmlns:p14="http://schemas.microsoft.com/office/powerpoint/2010/main" val="197695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234232"/>
          </a:xfrm>
        </p:spPr>
        <p:txBody>
          <a:bodyPr/>
          <a:lstStyle/>
          <a:p>
            <a:endParaRPr lang="en-US" dirty="0"/>
          </a:p>
        </p:txBody>
      </p:sp>
      <p:sp>
        <p:nvSpPr>
          <p:cNvPr id="3" name="Title 2"/>
          <p:cNvSpPr>
            <a:spLocks noGrp="1"/>
          </p:cNvSpPr>
          <p:nvPr>
            <p:ph type="title"/>
          </p:nvPr>
        </p:nvSpPr>
        <p:spPr/>
        <p:txBody>
          <a:bodyPr/>
          <a:lstStyle/>
          <a:p>
            <a:r>
              <a:rPr lang="en-US" dirty="0"/>
              <a:t>GE: knife cookbook list</a:t>
            </a:r>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31</a:t>
            </a:fld>
            <a:endParaRPr lang="en-US" dirty="0"/>
          </a:p>
        </p:txBody>
      </p:sp>
    </p:spTree>
    <p:extLst>
      <p:ext uri="{BB962C8B-B14F-4D97-AF65-F5344CB8AC3E}">
        <p14:creationId xmlns:p14="http://schemas.microsoft.com/office/powerpoint/2010/main" val="11798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915257"/>
          </a:xfrm>
        </p:spPr>
        <p:txBody>
          <a:bodyPr/>
          <a:lstStyle/>
          <a:p>
            <a:endParaRPr lang="en-US" dirty="0"/>
          </a:p>
        </p:txBody>
      </p:sp>
      <p:sp>
        <p:nvSpPr>
          <p:cNvPr id="3" name="Title 2"/>
          <p:cNvSpPr>
            <a:spLocks noGrp="1"/>
          </p:cNvSpPr>
          <p:nvPr>
            <p:ph type="title"/>
          </p:nvPr>
        </p:nvSpPr>
        <p:spPr>
          <a:xfrm>
            <a:off x="324400" y="304800"/>
            <a:ext cx="15726238" cy="827577"/>
          </a:xfrm>
        </p:spPr>
        <p:txBody>
          <a:bodyPr>
            <a:normAutofit fontScale="90000"/>
          </a:bodyPr>
          <a:lstStyle/>
          <a:p>
            <a:r>
              <a:rPr lang="en-US" dirty="0" smtClean="0"/>
              <a:t>GE: Change to the cookbooks/apache Directory</a:t>
            </a:r>
            <a:r>
              <a:rPr lang="en-US" dirty="0"/>
              <a:t/>
            </a:r>
            <a:br>
              <a:rPr lang="en-US" dirty="0"/>
            </a:b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32</a:t>
            </a:fld>
            <a:endParaRPr lang="en-US" dirty="0"/>
          </a:p>
        </p:txBody>
      </p:sp>
    </p:spTree>
    <p:extLst>
      <p:ext uri="{BB962C8B-B14F-4D97-AF65-F5344CB8AC3E}">
        <p14:creationId xmlns:p14="http://schemas.microsoft.com/office/powerpoint/2010/main" val="263729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Berkshelf</a:t>
            </a:r>
            <a:endParaRPr lang="en-US" dirty="0"/>
          </a:p>
        </p:txBody>
      </p:sp>
      <p:sp>
        <p:nvSpPr>
          <p:cNvPr id="3" name="Subtitle 2"/>
          <p:cNvSpPr>
            <a:spLocks noGrp="1"/>
          </p:cNvSpPr>
          <p:nvPr>
            <p:ph type="subTitle" idx="1"/>
          </p:nvPr>
        </p:nvSpPr>
        <p:spPr/>
        <p:txBody>
          <a:bodyPr/>
          <a:lstStyle/>
          <a:p>
            <a:r>
              <a:rPr lang="en-US" dirty="0" err="1"/>
              <a:t>Berkshelf</a:t>
            </a:r>
            <a:r>
              <a:rPr lang="en-US" dirty="0"/>
              <a:t> is a cookbook management tool that allows us to upload your cookbooks and all of its dependencies to the Chef Server. </a:t>
            </a:r>
          </a:p>
        </p:txBody>
      </p:sp>
      <p:sp>
        <p:nvSpPr>
          <p:cNvPr id="4" name="Content Placeholder 3"/>
          <p:cNvSpPr>
            <a:spLocks noGrp="1"/>
          </p:cNvSpPr>
          <p:nvPr>
            <p:ph sz="quarter" idx="4294967295"/>
          </p:nvPr>
        </p:nvSpPr>
        <p:spPr>
          <a:xfrm>
            <a:off x="3013752" y="7009618"/>
            <a:ext cx="8917577" cy="524133"/>
          </a:xfrm>
        </p:spPr>
        <p:txBody>
          <a:bodyPr>
            <a:normAutofit fontScale="92500" lnSpcReduction="20000"/>
          </a:bodyPr>
          <a:lstStyle/>
          <a:p>
            <a:r>
              <a:rPr lang="en-US" dirty="0" smtClean="0"/>
              <a:t>berkshelf.com</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487308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80288"/>
          </a:xfrm>
        </p:spPr>
        <p:txBody>
          <a:bodyPr/>
          <a:lstStyle/>
          <a:p>
            <a:r>
              <a:rPr lang="en-US" dirty="0"/>
              <a:t>Commands:</a:t>
            </a:r>
          </a:p>
          <a:p>
            <a:r>
              <a:rPr lang="en-US" dirty="0"/>
              <a:t>  berks apply ENVIRONMENT     # Apply version locks from </a:t>
            </a:r>
            <a:r>
              <a:rPr lang="en-US" dirty="0" err="1"/>
              <a:t>Berksfile.lock</a:t>
            </a:r>
            <a:r>
              <a:rPr lang="en-US" dirty="0"/>
              <a:t> to a Chef environment</a:t>
            </a:r>
          </a:p>
          <a:p>
            <a:r>
              <a:rPr lang="en-US" dirty="0"/>
              <a:t>  berks contingent COOKBOOK   # List all cookbooks that depend on the given cookbook in </a:t>
            </a:r>
            <a:r>
              <a:rPr lang="en-US" dirty="0" smtClean="0"/>
              <a:t>your</a:t>
            </a:r>
            <a:endParaRPr lang="en-US" dirty="0"/>
          </a:p>
          <a:p>
            <a:r>
              <a:rPr lang="en-US" dirty="0"/>
              <a:t>  berks cookbook NAME [PATH]  # Create a skeleton for a new cookbook</a:t>
            </a:r>
          </a:p>
          <a:p>
            <a:r>
              <a:rPr lang="en-US" dirty="0"/>
              <a:t>  berks help [COMMAND]        # Describe available commands or one specific command</a:t>
            </a:r>
          </a:p>
          <a:p>
            <a:r>
              <a:rPr lang="en-US" dirty="0"/>
              <a:t>  berks info [COOKBOOK]       # Display name, author, copyright, and dependency </a:t>
            </a:r>
            <a:r>
              <a:rPr lang="en-US" dirty="0" smtClean="0"/>
              <a:t>information</a:t>
            </a:r>
            <a:endParaRPr lang="en-US" dirty="0"/>
          </a:p>
          <a:p>
            <a:r>
              <a:rPr lang="en-US" dirty="0"/>
              <a:t>  berks </a:t>
            </a:r>
            <a:r>
              <a:rPr lang="en-US" dirty="0" err="1"/>
              <a:t>init</a:t>
            </a:r>
            <a:r>
              <a:rPr lang="en-US" dirty="0"/>
              <a:t> [PATH]           # Initialize </a:t>
            </a:r>
            <a:r>
              <a:rPr lang="en-US" dirty="0" err="1"/>
              <a:t>Berkshelf</a:t>
            </a:r>
            <a:r>
              <a:rPr lang="en-US" dirty="0"/>
              <a:t> in the given directory</a:t>
            </a:r>
          </a:p>
          <a:p>
            <a:r>
              <a:rPr lang="en-US" dirty="0"/>
              <a:t>  berks install               # Install the cookbooks specified in the </a:t>
            </a:r>
            <a:r>
              <a:rPr lang="en-US" dirty="0" err="1"/>
              <a:t>Berksfile</a:t>
            </a:r>
            <a:endParaRPr lang="en-US" dirty="0"/>
          </a:p>
          <a:p>
            <a:r>
              <a:rPr lang="en-US" dirty="0"/>
              <a:t>  berks list                  # List cookbooks and their dependencies specified by </a:t>
            </a:r>
            <a:r>
              <a:rPr lang="en-US" dirty="0" smtClean="0"/>
              <a:t>your</a:t>
            </a:r>
            <a:endParaRPr lang="en-US" dirty="0"/>
          </a:p>
          <a:p>
            <a:r>
              <a:rPr lang="en-US" dirty="0"/>
              <a:t>  berks outdated [COOKBOOKS]  # List dependencies that have new versions available </a:t>
            </a:r>
            <a:r>
              <a:rPr lang="en-US" dirty="0" smtClean="0"/>
              <a:t>that</a:t>
            </a:r>
            <a:endParaRPr lang="en-US" dirty="0"/>
          </a:p>
          <a:p>
            <a:r>
              <a:rPr lang="en-US" dirty="0"/>
              <a:t>  berks package [PATH]        # Vendor and archive the dependencies of a </a:t>
            </a:r>
            <a:r>
              <a:rPr lang="en-US" dirty="0" err="1"/>
              <a:t>Berksfile</a:t>
            </a:r>
            <a:endParaRPr lang="en-US" dirty="0"/>
          </a:p>
          <a:p>
            <a:r>
              <a:rPr lang="en-US" dirty="0"/>
              <a:t>  berks search NAME           # Search the remote source for cookbooks matching the </a:t>
            </a:r>
            <a:r>
              <a:rPr lang="en-US" dirty="0" smtClean="0"/>
              <a:t>partial</a:t>
            </a:r>
            <a:endParaRPr lang="en-US" dirty="0"/>
          </a:p>
        </p:txBody>
      </p:sp>
      <p:sp>
        <p:nvSpPr>
          <p:cNvPr id="3" name="Title 2"/>
          <p:cNvSpPr>
            <a:spLocks noGrp="1"/>
          </p:cNvSpPr>
          <p:nvPr>
            <p:ph type="title"/>
          </p:nvPr>
        </p:nvSpPr>
        <p:spPr/>
        <p:txBody>
          <a:bodyPr/>
          <a:lstStyle/>
          <a:p>
            <a:r>
              <a:rPr lang="en-US" dirty="0" smtClean="0"/>
              <a:t>GE: Run berks --help</a:t>
            </a:r>
            <a:endParaRPr lang="en-US" dirty="0"/>
          </a:p>
        </p:txBody>
      </p:sp>
      <p:sp>
        <p:nvSpPr>
          <p:cNvPr id="4" name="Text Placeholder 3"/>
          <p:cNvSpPr>
            <a:spLocks noGrp="1"/>
          </p:cNvSpPr>
          <p:nvPr>
            <p:ph type="body" sz="quarter" idx="11"/>
          </p:nvPr>
        </p:nvSpPr>
        <p:spPr/>
        <p:txBody>
          <a:bodyPr/>
          <a:lstStyle/>
          <a:p>
            <a:r>
              <a:rPr lang="en-US" dirty="0" smtClean="0"/>
              <a:t>$ berks --help</a:t>
            </a:r>
            <a:endParaRPr lang="en-US" dirty="0"/>
          </a:p>
        </p:txBody>
      </p:sp>
      <p:sp>
        <p:nvSpPr>
          <p:cNvPr id="6" name="Footer Placeholder 5"/>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3"/>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257137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4668498"/>
          </a:xfrm>
        </p:spPr>
        <p:txBody>
          <a:bodyPr/>
          <a:lstStyle/>
          <a:p>
            <a:r>
              <a:rPr lang="en-US" dirty="0" smtClean="0"/>
              <a:t>Resolving </a:t>
            </a:r>
            <a:r>
              <a:rPr lang="en-US" dirty="0"/>
              <a:t>cookbook dependencies...</a:t>
            </a:r>
          </a:p>
          <a:p>
            <a:r>
              <a:rPr lang="en-US" dirty="0"/>
              <a:t>Fetching 'apache' from source at .</a:t>
            </a:r>
          </a:p>
          <a:p>
            <a:r>
              <a:rPr lang="en-US" dirty="0"/>
              <a:t>Fetching cookbook index from https://</a:t>
            </a:r>
            <a:r>
              <a:rPr lang="en-US" dirty="0" err="1"/>
              <a:t>supermarket.chef.io</a:t>
            </a:r>
            <a:r>
              <a:rPr lang="en-US" dirty="0"/>
              <a:t>...</a:t>
            </a:r>
          </a:p>
          <a:p>
            <a:r>
              <a:rPr lang="en-US" dirty="0"/>
              <a:t>Using apache (0.2.1) from source at .</a:t>
            </a:r>
          </a:p>
        </p:txBody>
      </p:sp>
      <p:sp>
        <p:nvSpPr>
          <p:cNvPr id="3" name="Title 2"/>
          <p:cNvSpPr>
            <a:spLocks noGrp="1"/>
          </p:cNvSpPr>
          <p:nvPr>
            <p:ph type="title"/>
          </p:nvPr>
        </p:nvSpPr>
        <p:spPr/>
        <p:txBody>
          <a:bodyPr/>
          <a:lstStyle/>
          <a:p>
            <a:r>
              <a:rPr lang="en-US" dirty="0"/>
              <a:t>GE: Run berks </a:t>
            </a:r>
            <a:r>
              <a:rPr lang="en-US" dirty="0" smtClean="0"/>
              <a:t>install</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8" name="Footer Placeholder 7"/>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9" name="Slide Number Placeholder 8"/>
          <p:cNvSpPr>
            <a:spLocks noGrp="1"/>
          </p:cNvSpPr>
          <p:nvPr>
            <p:ph type="sldNum" sz="quarter" idx="13"/>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173599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76571"/>
          </a:xfrm>
        </p:spPr>
        <p:txBody>
          <a:bodyPr/>
          <a:lstStyle/>
          <a:p>
            <a:r>
              <a:rPr lang="en-US" dirty="0"/>
              <a:t>drwxr-xr-x 7 chef chef 4096 Aug 27 18:44 .</a:t>
            </a:r>
          </a:p>
          <a:p>
            <a:r>
              <a:rPr lang="en-US" dirty="0"/>
              <a:t>drwxr-xr-x 4 chef chef 4096 Aug 27 16:17 ..</a:t>
            </a:r>
          </a:p>
          <a:p>
            <a:r>
              <a:rPr lang="en-US" dirty="0"/>
              <a:t>drwxr-xr-x 8 chef chef 4096 Aug 27 16:07 .git</a:t>
            </a:r>
          </a:p>
          <a:p>
            <a:r>
              <a:rPr lang="en-US" dirty="0"/>
              <a:t>-rw-r--r-- 1 chef chef  126 Aug 27 15:46 .gitignore</a:t>
            </a:r>
          </a:p>
          <a:p>
            <a:r>
              <a:rPr lang="en-US" dirty="0"/>
              <a:t>drwxr-xr-x 3 chef chef 4096 Aug 27 18:45 .kitchen</a:t>
            </a:r>
          </a:p>
          <a:p>
            <a:r>
              <a:rPr lang="en-US" dirty="0"/>
              <a:t>-rw-r--r-- 1 chef chef  183 Aug 27 18:44 .kitchen.yml</a:t>
            </a:r>
          </a:p>
          <a:p>
            <a:r>
              <a:rPr lang="en-US" dirty="0"/>
              <a:t>-rw-r--r-- 1 chef chef   47 Aug 27 15:46 Berksfile</a:t>
            </a:r>
          </a:p>
          <a:p>
            <a:r>
              <a:rPr lang="en-US" dirty="0"/>
              <a:t>-rw------- 1 chef chef   77 Aug 27 18:45 Berksfile.lock</a:t>
            </a:r>
          </a:p>
          <a:p>
            <a:r>
              <a:rPr lang="en-US" dirty="0"/>
              <a:t>-rw-r--r-- 1 chef chef   54 Aug 27 15:46 README.md</a:t>
            </a:r>
          </a:p>
          <a:p>
            <a:r>
              <a:rPr lang="en-US" dirty="0"/>
              <a:t>-rw-r--r-- 1 chef chef  974 Aug 27 15:46 chefignore</a:t>
            </a:r>
          </a:p>
          <a:p>
            <a:r>
              <a:rPr lang="en-US" dirty="0"/>
              <a:t>-rw-r--r-- 1 chef chef  198 Aug 27 15:46 metadata.rb</a:t>
            </a:r>
          </a:p>
          <a:p>
            <a:r>
              <a:rPr lang="en-US" dirty="0"/>
              <a:t>drwxr-xr-x 2 chef chef 4096 Aug 27 16:34 </a:t>
            </a:r>
            <a:r>
              <a:rPr lang="en-US" dirty="0" smtClean="0"/>
              <a:t>recipes</a:t>
            </a:r>
            <a:endParaRPr lang="en-US" dirty="0"/>
          </a:p>
        </p:txBody>
      </p:sp>
      <p:sp>
        <p:nvSpPr>
          <p:cNvPr id="3" name="Title 2"/>
          <p:cNvSpPr>
            <a:spLocks noGrp="1"/>
          </p:cNvSpPr>
          <p:nvPr>
            <p:ph type="title"/>
          </p:nvPr>
        </p:nvSpPr>
        <p:spPr/>
        <p:txBody>
          <a:bodyPr/>
          <a:lstStyle/>
          <a:p>
            <a:r>
              <a:rPr lang="en-US" dirty="0" smtClean="0"/>
              <a:t>GE: See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ls -al               (or ls -Force if using </a:t>
            </a:r>
            <a:r>
              <a:rPr lang="en-US" dirty="0" err="1" smtClean="0"/>
              <a:t>Powershell</a:t>
            </a:r>
            <a:r>
              <a:rPr lang="en-US" dirty="0" smtClean="0"/>
              <a: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98461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49042"/>
          </a:xfrm>
        </p:spPr>
        <p:txBody>
          <a:bodyPr/>
          <a:lstStyle/>
          <a:p>
            <a:r>
              <a:rPr lang="en-US" dirty="0"/>
              <a:t>DEPENDENCIES</a:t>
            </a:r>
          </a:p>
          <a:p>
            <a:r>
              <a:rPr lang="en-US" dirty="0"/>
              <a:t>  apache</a:t>
            </a:r>
          </a:p>
          <a:p>
            <a:r>
              <a:rPr lang="en-US" dirty="0"/>
              <a:t>    path: .</a:t>
            </a:r>
          </a:p>
          <a:p>
            <a:r>
              <a:rPr lang="en-US" dirty="0"/>
              <a:t>    metadata: true</a:t>
            </a:r>
          </a:p>
          <a:p>
            <a:endParaRPr lang="en-US" dirty="0"/>
          </a:p>
          <a:p>
            <a:r>
              <a:rPr lang="en-US" dirty="0"/>
              <a:t>GRAPH</a:t>
            </a:r>
          </a:p>
          <a:p>
            <a:r>
              <a:rPr lang="en-US" dirty="0"/>
              <a:t>  apache (0.2.1)</a:t>
            </a:r>
          </a:p>
        </p:txBody>
      </p:sp>
      <p:sp>
        <p:nvSpPr>
          <p:cNvPr id="3" name="Title 2"/>
          <p:cNvSpPr>
            <a:spLocks noGrp="1"/>
          </p:cNvSpPr>
          <p:nvPr>
            <p:ph type="title"/>
          </p:nvPr>
        </p:nvSpPr>
        <p:spPr/>
        <p:txBody>
          <a:bodyPr/>
          <a:lstStyle/>
          <a:p>
            <a:r>
              <a:rPr lang="en-US" dirty="0" smtClean="0"/>
              <a:t>GE: See the Contents of the </a:t>
            </a:r>
            <a:r>
              <a:rPr lang="en-US" dirty="0" err="1" smtClean="0"/>
              <a:t>Berksfile.lock</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Berksfile.lock</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402710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914717"/>
          </a:xfrm>
        </p:spPr>
        <p:txBody>
          <a:bodyPr/>
          <a:lstStyle/>
          <a:p>
            <a:r>
              <a:rPr lang="en-US" dirty="0"/>
              <a:t>Uploaded apache (0.2.1) to: 'https://api.opscode.com:443/organizations/steveessentials2'</a:t>
            </a:r>
          </a:p>
        </p:txBody>
      </p:sp>
      <p:sp>
        <p:nvSpPr>
          <p:cNvPr id="3" name="Title 2"/>
          <p:cNvSpPr>
            <a:spLocks noGrp="1"/>
          </p:cNvSpPr>
          <p:nvPr>
            <p:ph type="title"/>
          </p:nvPr>
        </p:nvSpPr>
        <p:spPr/>
        <p:txBody>
          <a:bodyPr>
            <a:normAutofit fontScale="90000"/>
          </a:bodyPr>
          <a:lstStyle/>
          <a:p>
            <a:r>
              <a:rPr lang="en-US" dirty="0" smtClean="0"/>
              <a:t>GE</a:t>
            </a:r>
            <a:r>
              <a:rPr lang="en-US" dirty="0"/>
              <a:t>: </a:t>
            </a:r>
            <a:r>
              <a:rPr lang="en-US" dirty="0" smtClean="0"/>
              <a:t>Upload </a:t>
            </a:r>
            <a:r>
              <a:rPr lang="en-US" dirty="0"/>
              <a:t>the C</a:t>
            </a:r>
            <a:r>
              <a:rPr lang="en-US" dirty="0" smtClean="0"/>
              <a:t>ookbook </a:t>
            </a:r>
            <a:r>
              <a:rPr lang="en-US" dirty="0"/>
              <a:t>to the Chef Server</a:t>
            </a:r>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11054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829657"/>
          </a:xfrm>
        </p:spPr>
        <p:txBody>
          <a:bodyPr/>
          <a:lstStyle/>
          <a:p>
            <a:r>
              <a:rPr lang="en-US" dirty="0"/>
              <a:t>apache        </a:t>
            </a:r>
            <a:r>
              <a:rPr lang="en-US" dirty="0" smtClean="0"/>
              <a:t>0.2.1</a:t>
            </a:r>
            <a:endParaRPr lang="en-US" dirty="0"/>
          </a:p>
        </p:txBody>
      </p:sp>
      <p:sp>
        <p:nvSpPr>
          <p:cNvPr id="3" name="Title 2"/>
          <p:cNvSpPr>
            <a:spLocks noGrp="1"/>
          </p:cNvSpPr>
          <p:nvPr>
            <p:ph type="title"/>
          </p:nvPr>
        </p:nvSpPr>
        <p:spPr>
          <a:xfrm>
            <a:off x="324400" y="304800"/>
            <a:ext cx="15931600" cy="827577"/>
          </a:xfrm>
        </p:spPr>
        <p:txBody>
          <a:bodyPr>
            <a:normAutofit/>
          </a:bodyPr>
          <a:lstStyle/>
          <a:p>
            <a:r>
              <a:rPr lang="en-US" dirty="0"/>
              <a:t>GE: </a:t>
            </a:r>
            <a:r>
              <a:rPr lang="en-US" dirty="0" smtClean="0"/>
              <a:t>Display Cookbooks </a:t>
            </a:r>
            <a:r>
              <a:rPr lang="en-US" dirty="0"/>
              <a:t>within Y</a:t>
            </a:r>
            <a:r>
              <a:rPr lang="en-US" dirty="0" smtClean="0"/>
              <a:t>our Org </a:t>
            </a:r>
            <a:endParaRPr lang="en-US" dirty="0"/>
          </a:p>
        </p:txBody>
      </p:sp>
      <p:sp>
        <p:nvSpPr>
          <p:cNvPr id="4" name="Text Placeholder 3"/>
          <p:cNvSpPr>
            <a:spLocks noGrp="1"/>
          </p:cNvSpPr>
          <p:nvPr>
            <p:ph type="body" sz="quarter" idx="11"/>
          </p:nvPr>
        </p:nvSpPr>
        <p:spPr>
          <a:xfrm>
            <a:off x="1121104" y="1361872"/>
            <a:ext cx="14422528" cy="705062"/>
          </a:xfrm>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56496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an </a:t>
            </a:r>
            <a:r>
              <a:rPr lang="en-US" dirty="0"/>
              <a:t>A</a:t>
            </a:r>
            <a:r>
              <a:rPr lang="en-US" dirty="0" smtClean="0"/>
              <a:t>dditional System</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To manage another system, you would need to:</a:t>
            </a:r>
          </a:p>
          <a:p>
            <a:pPr marL="1051975" lvl="1" indent="-742950">
              <a:buAutoNum type="arabicPeriod"/>
            </a:pPr>
            <a:endParaRPr lang="en-US" dirty="0"/>
          </a:p>
          <a:p>
            <a:pPr marL="1051975" lvl="1" indent="-742950">
              <a:buAutoNum type="arabicPeriod"/>
            </a:pPr>
            <a:r>
              <a:rPr lang="en-US" dirty="0" smtClean="0"/>
              <a:t>Provision </a:t>
            </a:r>
            <a:r>
              <a:rPr lang="en-US" dirty="0"/>
              <a:t>a new node within </a:t>
            </a:r>
            <a:r>
              <a:rPr lang="en-US" dirty="0" smtClean="0"/>
              <a:t>your company </a:t>
            </a:r>
            <a:r>
              <a:rPr lang="en-US" dirty="0"/>
              <a:t>or appropriate cloud provider with the appropriate access to login to administrate the </a:t>
            </a:r>
            <a:r>
              <a:rPr lang="en-US" dirty="0" smtClean="0"/>
              <a:t>system.</a:t>
            </a:r>
          </a:p>
          <a:p>
            <a:pPr marL="1051975" lvl="1" indent="-742950">
              <a:buAutoNum type="arabicPeriod"/>
            </a:pPr>
            <a:r>
              <a:rPr lang="en-US" dirty="0" smtClean="0"/>
              <a:t>Install </a:t>
            </a:r>
            <a:r>
              <a:rPr lang="en-US" dirty="0"/>
              <a:t>the Chef </a:t>
            </a:r>
            <a:r>
              <a:rPr lang="en-US" dirty="0" smtClean="0"/>
              <a:t>tools.</a:t>
            </a:r>
          </a:p>
          <a:p>
            <a:pPr marL="1051975" lvl="1" indent="-742950">
              <a:buAutoNum type="arabicPeriod"/>
            </a:pPr>
            <a:r>
              <a:rPr lang="en-US" dirty="0" smtClean="0"/>
              <a:t>Transfer </a:t>
            </a:r>
            <a:r>
              <a:rPr lang="en-US" dirty="0"/>
              <a:t>the apache </a:t>
            </a:r>
            <a:r>
              <a:rPr lang="en-US" dirty="0" smtClean="0"/>
              <a:t>cookbook.</a:t>
            </a:r>
          </a:p>
          <a:p>
            <a:pPr marL="1051975" lvl="1" indent="-742950">
              <a:buAutoNum type="arabicPeriod"/>
            </a:pPr>
            <a:r>
              <a:rPr lang="en-US" dirty="0" smtClean="0"/>
              <a:t>Run </a:t>
            </a:r>
            <a:r>
              <a:rPr lang="en-US" dirty="0"/>
              <a:t>chef-client </a:t>
            </a:r>
            <a:r>
              <a:rPr lang="en-US" dirty="0" smtClean="0"/>
              <a:t>on the new node to </a:t>
            </a:r>
            <a:r>
              <a:rPr lang="en-US" dirty="0"/>
              <a:t>apply the apache cookbook's default recipe.</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03355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Upload Cookbooks</a:t>
            </a:r>
            <a:endParaRPr lang="en-US" dirty="0"/>
          </a:p>
        </p:txBody>
      </p:sp>
      <p:sp>
        <p:nvSpPr>
          <p:cNvPr id="3" name="Subtitle 2"/>
          <p:cNvSpPr>
            <a:spLocks noGrp="1"/>
          </p:cNvSpPr>
          <p:nvPr>
            <p:ph type="subTitle" idx="1"/>
          </p:nvPr>
        </p:nvSpPr>
        <p:spPr/>
        <p:txBody>
          <a:bodyPr/>
          <a:lstStyle/>
          <a:p>
            <a:pPr marL="609585" indent="-609585">
              <a:buFont typeface="Wingdings" charset="2"/>
              <a:buChar char="q"/>
            </a:pPr>
            <a:r>
              <a:rPr lang="en-US" dirty="0" smtClean="0"/>
              <a:t>Upload your remaining cookbooks</a:t>
            </a:r>
          </a:p>
          <a:p>
            <a:pPr marL="609585" indent="-609585">
              <a:buFont typeface="Wingdings" charset="2"/>
              <a:buChar char="q"/>
            </a:pPr>
            <a:endParaRPr lang="en-US" dirty="0" smtClean="0"/>
          </a:p>
          <a:p>
            <a:pPr marL="609585" indent="-609585">
              <a:buFont typeface="Wingdings" charset="2"/>
              <a:buChar char="q"/>
            </a:pPr>
            <a:r>
              <a:rPr lang="en-US" dirty="0" smtClean="0"/>
              <a:t>Verify that are all uploaded</a:t>
            </a:r>
          </a:p>
          <a:p>
            <a:pPr marL="609585" indent="-609585">
              <a:buFont typeface="Wingdings" charset="2"/>
              <a:buChar char="q"/>
            </a:pPr>
            <a:endParaRPr lang="en-US" dirty="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2196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8432" y="265889"/>
            <a:ext cx="14935200" cy="827577"/>
          </a:xfrm>
        </p:spPr>
        <p:txBody>
          <a:bodyPr>
            <a:normAutofit fontScale="90000"/>
          </a:bodyPr>
          <a:lstStyle/>
          <a:p>
            <a:r>
              <a:rPr lang="en-US" dirty="0"/>
              <a:t>Lab: </a:t>
            </a:r>
            <a:r>
              <a:rPr lang="en-US" dirty="0" smtClean="0"/>
              <a:t>cd and Run knife cookbook list</a:t>
            </a:r>
            <a:r>
              <a:rPr lang="en-US" dirty="0"/>
              <a:t/>
            </a:r>
            <a:br>
              <a:rPr lang="en-US" dirty="0"/>
            </a:br>
            <a:endParaRPr lang="en-US" dirty="0"/>
          </a:p>
        </p:txBody>
      </p:sp>
      <p:sp>
        <p:nvSpPr>
          <p:cNvPr id="4" name="Text Placeholder 3"/>
          <p:cNvSpPr>
            <a:spLocks noGrp="1"/>
          </p:cNvSpPr>
          <p:nvPr>
            <p:ph type="body" sz="quarter" idx="11"/>
          </p:nvPr>
        </p:nvSpPr>
        <p:spPr>
          <a:xfrm>
            <a:off x="1121104" y="1337149"/>
            <a:ext cx="14422528" cy="1795157"/>
          </a:xfrm>
        </p:spPr>
        <p:txBody>
          <a:bodyPr/>
          <a:lstStyle/>
          <a:p>
            <a:r>
              <a:rPr lang="en-US" dirty="0"/>
              <a:t>$ cd ~/</a:t>
            </a:r>
            <a:r>
              <a:rPr lang="en-US" dirty="0" smtClean="0"/>
              <a:t>chef-repo/cookbooks/workstation</a:t>
            </a:r>
          </a:p>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
        <p:nvSpPr>
          <p:cNvPr id="9" name="Content Placeholder 1"/>
          <p:cNvSpPr>
            <a:spLocks noGrp="1"/>
          </p:cNvSpPr>
          <p:nvPr>
            <p:ph sz="quarter" idx="10"/>
          </p:nvPr>
        </p:nvSpPr>
        <p:spPr>
          <a:xfrm>
            <a:off x="1121104" y="3239804"/>
            <a:ext cx="14423693" cy="4542326"/>
          </a:xfrm>
        </p:spPr>
        <p:txBody>
          <a:bodyPr/>
          <a:lstStyle/>
          <a:p>
            <a:r>
              <a:rPr lang="en-US" dirty="0"/>
              <a:t>apache        0.2.1</a:t>
            </a:r>
          </a:p>
          <a:p>
            <a:endParaRPr lang="en-US" dirty="0"/>
          </a:p>
        </p:txBody>
      </p:sp>
    </p:spTree>
    <p:extLst>
      <p:ext uri="{BB962C8B-B14F-4D97-AF65-F5344CB8AC3E}">
        <p14:creationId xmlns:p14="http://schemas.microsoft.com/office/powerpoint/2010/main" val="3777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Resolving cookbook dependencies...</a:t>
            </a:r>
          </a:p>
          <a:p>
            <a:r>
              <a:rPr lang="en-US" dirty="0"/>
              <a:t>Fetching 'workstation' from source at .</a:t>
            </a:r>
          </a:p>
          <a:p>
            <a:r>
              <a:rPr lang="en-US" dirty="0"/>
              <a:t>Fetching cookbook index from https://</a:t>
            </a:r>
            <a:r>
              <a:rPr lang="en-US" dirty="0" err="1"/>
              <a:t>supermarket.chef.io</a:t>
            </a:r>
            <a:r>
              <a:rPr lang="en-US" dirty="0"/>
              <a:t>..</a:t>
            </a:r>
            <a:r>
              <a:rPr lang="en-US" dirty="0" smtClean="0"/>
              <a:t>.</a:t>
            </a:r>
          </a:p>
          <a:p>
            <a:r>
              <a:rPr lang="en-US" dirty="0"/>
              <a:t>Using workstation (0.2.1) from source at .</a:t>
            </a:r>
          </a:p>
        </p:txBody>
      </p:sp>
      <p:sp>
        <p:nvSpPr>
          <p:cNvPr id="3" name="Title 2"/>
          <p:cNvSpPr>
            <a:spLocks noGrp="1"/>
          </p:cNvSpPr>
          <p:nvPr>
            <p:ph type="title"/>
          </p:nvPr>
        </p:nvSpPr>
        <p:spPr/>
        <p:txBody>
          <a:bodyPr>
            <a:normAutofit/>
          </a:bodyPr>
          <a:lstStyle/>
          <a:p>
            <a:r>
              <a:rPr lang="en-US" dirty="0" smtClean="0"/>
              <a:t>Lab</a:t>
            </a:r>
            <a:r>
              <a:rPr lang="en-US" dirty="0"/>
              <a:t>: </a:t>
            </a:r>
            <a:r>
              <a:rPr lang="en-US" dirty="0" smtClean="0"/>
              <a:t>Install the Cookbook Dependencies</a:t>
            </a:r>
            <a:endParaRPr lang="en-US" dirty="0"/>
          </a:p>
        </p:txBody>
      </p:sp>
      <p:sp>
        <p:nvSpPr>
          <p:cNvPr id="4" name="Text Placeholder 3"/>
          <p:cNvSpPr>
            <a:spLocks noGrp="1"/>
          </p:cNvSpPr>
          <p:nvPr>
            <p:ph type="body" sz="quarter" idx="11"/>
          </p:nvPr>
        </p:nvSpPr>
        <p:spPr/>
        <p:txBody>
          <a:bodyPr/>
          <a:lstStyle/>
          <a:p>
            <a:r>
              <a:rPr lang="en-US" dirty="0" smtClean="0"/>
              <a:t>$ berks install</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382575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364991"/>
          </a:xfrm>
        </p:spPr>
        <p:txBody>
          <a:bodyPr/>
          <a:lstStyle/>
          <a:p>
            <a:r>
              <a:rPr lang="en-US" dirty="0"/>
              <a:t>Uploaded workstation (0.2.1) to: 'https://api.opscode.com:443/organizations/steveessentials2'</a:t>
            </a:r>
          </a:p>
        </p:txBody>
      </p:sp>
      <p:sp>
        <p:nvSpPr>
          <p:cNvPr id="3" name="Title 2"/>
          <p:cNvSpPr>
            <a:spLocks noGrp="1"/>
          </p:cNvSpPr>
          <p:nvPr>
            <p:ph type="title"/>
          </p:nvPr>
        </p:nvSpPr>
        <p:spPr/>
        <p:txBody>
          <a:bodyPr>
            <a:normAutofit fontScale="90000"/>
          </a:bodyPr>
          <a:lstStyle/>
          <a:p>
            <a:r>
              <a:rPr lang="en-US" dirty="0"/>
              <a:t>Lab: </a:t>
            </a:r>
            <a:r>
              <a:rPr lang="en-US" dirty="0" smtClean="0"/>
              <a:t>Upload </a:t>
            </a:r>
            <a:r>
              <a:rPr lang="en-US" dirty="0"/>
              <a:t>the </a:t>
            </a:r>
            <a:r>
              <a:rPr lang="en-US" dirty="0" smtClean="0"/>
              <a:t>Cookbook to </a:t>
            </a:r>
            <a:r>
              <a:rPr lang="en-US" dirty="0"/>
              <a:t>the Chef </a:t>
            </a:r>
            <a:r>
              <a:rPr lang="en-US" dirty="0" smtClean="0"/>
              <a:t>Server</a:t>
            </a:r>
            <a:endParaRPr lang="en-US" dirty="0"/>
          </a:p>
        </p:txBody>
      </p:sp>
      <p:sp>
        <p:nvSpPr>
          <p:cNvPr id="4" name="Text Placeholder 3"/>
          <p:cNvSpPr>
            <a:spLocks noGrp="1"/>
          </p:cNvSpPr>
          <p:nvPr>
            <p:ph type="body" sz="quarter" idx="11"/>
          </p:nvPr>
        </p:nvSpPr>
        <p:spPr/>
        <p:txBody>
          <a:bodyPr/>
          <a:lstStyle/>
          <a:p>
            <a:r>
              <a:rPr lang="en-US" dirty="0" smtClean="0"/>
              <a:t>$ berks upload</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33153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4610132"/>
          </a:xfrm>
        </p:spPr>
        <p:txBody>
          <a:bodyPr/>
          <a:lstStyle/>
          <a:p>
            <a:r>
              <a:rPr lang="en-US" dirty="0"/>
              <a:t>apache        0.2.1</a:t>
            </a:r>
          </a:p>
          <a:p>
            <a:r>
              <a:rPr lang="en-US" dirty="0"/>
              <a:t>workstation   0.2.1</a:t>
            </a:r>
          </a:p>
        </p:txBody>
      </p:sp>
      <p:sp>
        <p:nvSpPr>
          <p:cNvPr id="3" name="Title 2"/>
          <p:cNvSpPr>
            <a:spLocks noGrp="1"/>
          </p:cNvSpPr>
          <p:nvPr>
            <p:ph type="title"/>
          </p:nvPr>
        </p:nvSpPr>
        <p:spPr>
          <a:xfrm>
            <a:off x="324400" y="304800"/>
            <a:ext cx="15765148" cy="827577"/>
          </a:xfrm>
        </p:spPr>
        <p:txBody>
          <a:bodyPr>
            <a:normAutofit fontScale="90000"/>
          </a:bodyPr>
          <a:lstStyle/>
          <a:p>
            <a:r>
              <a:rPr lang="en-US" dirty="0"/>
              <a:t>Lab: </a:t>
            </a:r>
            <a:r>
              <a:rPr lang="en-US" dirty="0" smtClean="0"/>
              <a:t>Is the workstation Cookbook Uploaded?</a:t>
            </a:r>
            <a:endParaRPr lang="en-US" dirty="0"/>
          </a:p>
        </p:txBody>
      </p:sp>
      <p:sp>
        <p:nvSpPr>
          <p:cNvPr id="4" name="Text Placeholder 3"/>
          <p:cNvSpPr>
            <a:spLocks noGrp="1"/>
          </p:cNvSpPr>
          <p:nvPr>
            <p:ph type="body" sz="quarter" idx="11"/>
          </p:nvPr>
        </p:nvSpPr>
        <p:spPr/>
        <p:txBody>
          <a:bodyPr/>
          <a:lstStyle/>
          <a:p>
            <a:r>
              <a:rPr lang="en-US" dirty="0" smtClean="0"/>
              <a:t>$ knife cookbook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138160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q"/>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05461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9717" y="2496327"/>
            <a:ext cx="11346835" cy="909856"/>
          </a:xfrm>
        </p:spPr>
        <p:txBody>
          <a:bodyPr>
            <a:normAutofit fontScale="90000"/>
          </a:bodyPr>
          <a:lstStyle/>
          <a:p>
            <a:r>
              <a:rPr lang="en-US" dirty="0" smtClean="0"/>
              <a:t>The Node</a:t>
            </a:r>
            <a:endParaRPr lang="en-US" dirty="0"/>
          </a:p>
        </p:txBody>
      </p:sp>
      <p:sp>
        <p:nvSpPr>
          <p:cNvPr id="4" name="Footer Placeholder 3"/>
          <p:cNvSpPr>
            <a:spLocks noGrp="1"/>
          </p:cNvSpPr>
          <p:nvPr>
            <p:ph type="ftr" sz="quarter" idx="12"/>
          </p:nvPr>
        </p:nvSpPr>
        <p:spPr>
          <a:xfrm>
            <a:off x="130718" y="8579607"/>
            <a:ext cx="5875636" cy="541570"/>
          </a:xfrm>
        </p:spPr>
        <p:txBody>
          <a:bodyPr/>
          <a:lstStyle/>
          <a:p>
            <a:pPr algn="l"/>
            <a:r>
              <a:rPr lang="en-US" smtClean="0">
                <a:solidFill>
                  <a:srgbClr val="7D868C"/>
                </a:solidFill>
              </a:rPr>
              <a:t>©2015 Chef Software Inc</a:t>
            </a:r>
            <a:r>
              <a:rPr lang="en-US" smtClean="0"/>
              <a:t>.</a:t>
            </a:r>
            <a:endParaRPr lang="en-US" dirty="0"/>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3438" y="5923514"/>
            <a:ext cx="1746502" cy="1862133"/>
          </a:xfrm>
          <a:prstGeom prst="rect">
            <a:avLst/>
          </a:prstGeom>
        </p:spPr>
      </p:pic>
      <p:sp>
        <p:nvSpPr>
          <p:cNvPr id="32" name="Text Placeholder 2"/>
          <p:cNvSpPr txBox="1">
            <a:spLocks/>
          </p:cNvSpPr>
          <p:nvPr/>
        </p:nvSpPr>
        <p:spPr bwMode="white">
          <a:xfrm>
            <a:off x="2950721" y="7529537"/>
            <a:ext cx="1906299" cy="771356"/>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Chef Server</a:t>
            </a:r>
            <a:endParaRPr lang="en-US" sz="2667" dirty="0"/>
          </a:p>
          <a:p>
            <a:endParaRPr lang="en-US" sz="2667" dirty="0"/>
          </a:p>
          <a:p>
            <a:endParaRPr lang="en-US" sz="2667" dirty="0"/>
          </a:p>
          <a:p>
            <a:endParaRPr lang="en-US" sz="4267" dirty="0"/>
          </a:p>
          <a:p>
            <a:endParaRPr lang="en-US" sz="4267" dirty="0"/>
          </a:p>
        </p:txBody>
      </p:sp>
      <p:grpSp>
        <p:nvGrpSpPr>
          <p:cNvPr id="93" name="Group 92"/>
          <p:cNvGrpSpPr/>
          <p:nvPr/>
        </p:nvGrpSpPr>
        <p:grpSpPr>
          <a:xfrm>
            <a:off x="7060023" y="2892057"/>
            <a:ext cx="3432221" cy="2603089"/>
            <a:chOff x="7889358" y="3147237"/>
            <a:chExt cx="3432221" cy="2603089"/>
          </a:xfrm>
        </p:grpSpPr>
        <p:sp>
          <p:nvSpPr>
            <p:cNvPr id="4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1 Nodes</a:t>
              </a:r>
              <a:endParaRPr lang="en-US" sz="2667" dirty="0"/>
            </a:p>
            <a:p>
              <a:endParaRPr lang="en-US" sz="2667" dirty="0"/>
            </a:p>
            <a:p>
              <a:endParaRPr lang="en-US" sz="2667" dirty="0"/>
            </a:p>
            <a:p>
              <a:endParaRPr lang="en-US" sz="4267" dirty="0"/>
            </a:p>
            <a:p>
              <a:endParaRPr lang="en-US" sz="4267" dirty="0"/>
            </a:p>
          </p:txBody>
        </p:sp>
        <p:grpSp>
          <p:nvGrpSpPr>
            <p:cNvPr id="46" name="Group 45"/>
            <p:cNvGrpSpPr/>
            <p:nvPr/>
          </p:nvGrpSpPr>
          <p:grpSpPr>
            <a:xfrm>
              <a:off x="8815591" y="3473935"/>
              <a:ext cx="723388" cy="1137051"/>
              <a:chOff x="9289520" y="4376570"/>
              <a:chExt cx="1025227" cy="1424635"/>
            </a:xfrm>
          </p:grpSpPr>
          <p:pic>
            <p:nvPicPr>
              <p:cNvPr id="47"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9733531" y="3690130"/>
              <a:ext cx="723388" cy="1137051"/>
              <a:chOff x="9289520" y="4376570"/>
              <a:chExt cx="1025227" cy="1424635"/>
            </a:xfrm>
          </p:grpSpPr>
          <p:pic>
            <p:nvPicPr>
              <p:cNvPr id="5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Oval 71"/>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94" name="Group 93"/>
          <p:cNvGrpSpPr/>
          <p:nvPr/>
        </p:nvGrpSpPr>
        <p:grpSpPr>
          <a:xfrm>
            <a:off x="12082128" y="3299637"/>
            <a:ext cx="3432221" cy="2603089"/>
            <a:chOff x="7889358" y="3147237"/>
            <a:chExt cx="3432221" cy="2603089"/>
          </a:xfrm>
        </p:grpSpPr>
        <p:sp>
          <p:nvSpPr>
            <p:cNvPr id="95"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2 Nodes</a:t>
              </a:r>
              <a:endParaRPr lang="en-US" sz="2667" dirty="0"/>
            </a:p>
            <a:p>
              <a:endParaRPr lang="en-US" sz="2667" dirty="0"/>
            </a:p>
            <a:p>
              <a:endParaRPr lang="en-US" sz="2667" dirty="0"/>
            </a:p>
            <a:p>
              <a:endParaRPr lang="en-US" sz="4267" dirty="0"/>
            </a:p>
            <a:p>
              <a:endParaRPr lang="en-US" sz="4267" dirty="0"/>
            </a:p>
          </p:txBody>
        </p:sp>
        <p:grpSp>
          <p:nvGrpSpPr>
            <p:cNvPr id="96" name="Group 95"/>
            <p:cNvGrpSpPr/>
            <p:nvPr/>
          </p:nvGrpSpPr>
          <p:grpSpPr>
            <a:xfrm>
              <a:off x="8815591" y="3473935"/>
              <a:ext cx="723388" cy="1137051"/>
              <a:chOff x="9289520" y="4376570"/>
              <a:chExt cx="1025227" cy="1424635"/>
            </a:xfrm>
          </p:grpSpPr>
          <p:pic>
            <p:nvPicPr>
              <p:cNvPr id="10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9733531" y="3690130"/>
              <a:ext cx="723388" cy="1137051"/>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Oval 97"/>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grpSp>
        <p:nvGrpSpPr>
          <p:cNvPr id="105" name="Group 104"/>
          <p:cNvGrpSpPr/>
          <p:nvPr/>
        </p:nvGrpSpPr>
        <p:grpSpPr>
          <a:xfrm>
            <a:off x="9831569" y="5514751"/>
            <a:ext cx="3432221" cy="2603089"/>
            <a:chOff x="7889358" y="3147237"/>
            <a:chExt cx="3432221" cy="2603089"/>
          </a:xfrm>
        </p:grpSpPr>
        <p:sp>
          <p:nvSpPr>
            <p:cNvPr id="106" name="Text Placeholder 2"/>
            <p:cNvSpPr txBox="1">
              <a:spLocks/>
            </p:cNvSpPr>
            <p:nvPr/>
          </p:nvSpPr>
          <p:spPr bwMode="white">
            <a:xfrm>
              <a:off x="8652001" y="4919460"/>
              <a:ext cx="2198204" cy="673265"/>
            </a:xfrm>
            <a:prstGeom prst="rect">
              <a:avLst/>
            </a:prstGeom>
          </p:spPr>
          <p:txBody>
            <a:bodyPr vert="horz" wrap="square" lIns="0" tIns="0" rIns="0" bIns="0" rtlCol="0">
              <a:normAutofit fontScale="92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smtClean="0"/>
                <a:t>Organization 3 Nodes</a:t>
              </a:r>
              <a:endParaRPr lang="en-US" sz="2667" dirty="0"/>
            </a:p>
            <a:p>
              <a:endParaRPr lang="en-US" sz="2667" dirty="0"/>
            </a:p>
            <a:p>
              <a:endParaRPr lang="en-US" sz="2667" dirty="0"/>
            </a:p>
            <a:p>
              <a:endParaRPr lang="en-US" sz="4267" dirty="0"/>
            </a:p>
            <a:p>
              <a:endParaRPr lang="en-US" sz="4267" dirty="0"/>
            </a:p>
          </p:txBody>
        </p:sp>
        <p:grpSp>
          <p:nvGrpSpPr>
            <p:cNvPr id="107" name="Group 106"/>
            <p:cNvGrpSpPr/>
            <p:nvPr/>
          </p:nvGrpSpPr>
          <p:grpSpPr>
            <a:xfrm>
              <a:off x="8815591" y="3473935"/>
              <a:ext cx="723388" cy="1137051"/>
              <a:chOff x="9289520" y="4376570"/>
              <a:chExt cx="1025227" cy="1424635"/>
            </a:xfrm>
          </p:grpSpPr>
          <p:pic>
            <p:nvPicPr>
              <p:cNvPr id="113"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9733531" y="3690130"/>
              <a:ext cx="723388" cy="1137051"/>
              <a:chOff x="9289520" y="4376570"/>
              <a:chExt cx="1025227" cy="1424635"/>
            </a:xfrm>
          </p:grpSpPr>
          <p:pic>
            <p:nvPicPr>
              <p:cNvPr id="110"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6" descr="http://images.clipartpanda.com/server-clipart-1313181674_Clipart_Fre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Oval 108"/>
            <p:cNvSpPr/>
            <p:nvPr/>
          </p:nvSpPr>
          <p:spPr bwMode="auto">
            <a:xfrm>
              <a:off x="7889358" y="3147237"/>
              <a:ext cx="3432221" cy="2603089"/>
            </a:xfrm>
            <a:prstGeom prst="ellipse">
              <a:avLst/>
            </a:prstGeom>
            <a:no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cxnSp>
        <p:nvCxnSpPr>
          <p:cNvPr id="117" name="Straight Arrow Connector 116"/>
          <p:cNvCxnSpPr/>
          <p:nvPr/>
        </p:nvCxnSpPr>
        <p:spPr>
          <a:xfrm flipV="1">
            <a:off x="4635795" y="4965536"/>
            <a:ext cx="2551818" cy="1161552"/>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0" name="Straight Arrow Connector 119"/>
          <p:cNvCxnSpPr/>
          <p:nvPr/>
        </p:nvCxnSpPr>
        <p:spPr>
          <a:xfrm flipV="1">
            <a:off x="4635795" y="5033823"/>
            <a:ext cx="7344316" cy="156181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cxnSp>
        <p:nvCxnSpPr>
          <p:cNvPr id="125" name="Straight Arrow Connector 124"/>
          <p:cNvCxnSpPr/>
          <p:nvPr/>
        </p:nvCxnSpPr>
        <p:spPr>
          <a:xfrm flipV="1">
            <a:off x="4788195" y="6856864"/>
            <a:ext cx="4997416" cy="124369"/>
          </a:xfrm>
          <a:prstGeom prst="straightConnector1">
            <a:avLst/>
          </a:prstGeom>
          <a:ln>
            <a:solidFill>
              <a:schemeClr val="accent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27" name="Slide Number Placeholder 126"/>
          <p:cNvSpPr>
            <a:spLocks noGrp="1"/>
          </p:cNvSpPr>
          <p:nvPr>
            <p:ph type="sldNum" sz="quarter" idx="13"/>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52011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3021582"/>
          </a:xfrm>
        </p:spPr>
        <p:txBody>
          <a:bodyPr/>
          <a:lstStyle/>
          <a:p>
            <a:endParaRPr lang="en-US" dirty="0"/>
          </a:p>
        </p:txBody>
      </p:sp>
      <p:sp>
        <p:nvSpPr>
          <p:cNvPr id="3" name="Title 2"/>
          <p:cNvSpPr>
            <a:spLocks noGrp="1"/>
          </p:cNvSpPr>
          <p:nvPr>
            <p:ph type="title"/>
          </p:nvPr>
        </p:nvSpPr>
        <p:spPr/>
        <p:txBody>
          <a:bodyPr/>
          <a:lstStyle/>
          <a:p>
            <a:r>
              <a:rPr lang="en-US" dirty="0" smtClean="0"/>
              <a:t>GE: Change to the chef-repo</a:t>
            </a:r>
            <a:endParaRPr lang="en-US" dirty="0"/>
          </a:p>
        </p:txBody>
      </p:sp>
      <p:sp>
        <p:nvSpPr>
          <p:cNvPr id="4" name="Text Placeholder 3"/>
          <p:cNvSpPr>
            <a:spLocks noGrp="1"/>
          </p:cNvSpPr>
          <p:nvPr>
            <p:ph type="body" sz="quarter" idx="11"/>
          </p:nvPr>
        </p:nvSpPr>
        <p:spPr/>
        <p:txBody>
          <a:bodyPr/>
          <a:lstStyle/>
          <a:p>
            <a:r>
              <a:rPr lang="en-US" dirty="0" smtClean="0"/>
              <a:t>$ cd ~/chef-repo</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47</a:t>
            </a:fld>
            <a:endParaRPr lang="en-US" dirty="0"/>
          </a:p>
        </p:txBody>
      </p:sp>
    </p:spTree>
    <p:extLst>
      <p:ext uri="{BB962C8B-B14F-4D97-AF65-F5344CB8AC3E}">
        <p14:creationId xmlns:p14="http://schemas.microsoft.com/office/powerpoint/2010/main" val="292897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NODE COMMANDS **</a:t>
            </a:r>
          </a:p>
          <a:p>
            <a:r>
              <a:rPr lang="en-US" dirty="0"/>
              <a:t>knife node bulk delete REGEX (options)</a:t>
            </a:r>
          </a:p>
          <a:p>
            <a:r>
              <a:rPr lang="en-US" dirty="0"/>
              <a:t>knife node create NODE (options)</a:t>
            </a:r>
          </a:p>
          <a:p>
            <a:r>
              <a:rPr lang="en-US" dirty="0"/>
              <a:t>knife node delete NODE (options)</a:t>
            </a:r>
          </a:p>
          <a:p>
            <a:r>
              <a:rPr lang="en-US" dirty="0"/>
              <a:t>knife node edit NODE (options)</a:t>
            </a:r>
          </a:p>
          <a:p>
            <a:r>
              <a:rPr lang="en-US" dirty="0"/>
              <a:t>knife node environment set NODE ENVIRONMENT</a:t>
            </a:r>
          </a:p>
          <a:p>
            <a:r>
              <a:rPr lang="en-US" dirty="0"/>
              <a:t>knife node from file </a:t>
            </a:r>
            <a:r>
              <a:rPr lang="en-US" dirty="0" err="1"/>
              <a:t>FILE</a:t>
            </a:r>
            <a:r>
              <a:rPr lang="en-US" dirty="0"/>
              <a:t> (options)</a:t>
            </a:r>
          </a:p>
          <a:p>
            <a:r>
              <a:rPr lang="en-US" dirty="0"/>
              <a:t>knife node list (options)</a:t>
            </a:r>
          </a:p>
          <a:p>
            <a:r>
              <a:rPr lang="en-US" dirty="0"/>
              <a:t>knife node run_list add [NODE] [ENTRY[,ENTRY]] (options)</a:t>
            </a:r>
          </a:p>
          <a:p>
            <a:r>
              <a:rPr lang="en-US" dirty="0"/>
              <a:t>knife node run_list remove [NODE] [ENTRY[,ENTRY]] (options)</a:t>
            </a:r>
          </a:p>
          <a:p>
            <a:r>
              <a:rPr lang="en-US" dirty="0"/>
              <a:t>knife node run_list set NODE ENTRIES (options)</a:t>
            </a:r>
          </a:p>
          <a:p>
            <a:r>
              <a:rPr lang="en-US" dirty="0"/>
              <a:t>knife node show NODE (options)</a:t>
            </a:r>
          </a:p>
        </p:txBody>
      </p:sp>
      <p:sp>
        <p:nvSpPr>
          <p:cNvPr id="3" name="Title 2"/>
          <p:cNvSpPr>
            <a:spLocks noGrp="1"/>
          </p:cNvSpPr>
          <p:nvPr>
            <p:ph type="title"/>
          </p:nvPr>
        </p:nvSpPr>
        <p:spPr/>
        <p:txBody>
          <a:bodyPr/>
          <a:lstStyle/>
          <a:p>
            <a:r>
              <a:rPr lang="en-US" dirty="0" smtClean="0"/>
              <a:t>GE: </a:t>
            </a:r>
            <a:r>
              <a:rPr lang="en-US" dirty="0"/>
              <a:t>Run </a:t>
            </a:r>
            <a:r>
              <a:rPr lang="en-US" dirty="0" smtClean="0"/>
              <a:t>'knife </a:t>
            </a:r>
            <a:r>
              <a:rPr lang="en-US" dirty="0"/>
              <a:t>node </a:t>
            </a:r>
            <a:r>
              <a:rPr lang="en-US" dirty="0" smtClean="0"/>
              <a:t>–help' </a:t>
            </a:r>
            <a:endParaRPr lang="en-US" dirty="0"/>
          </a:p>
        </p:txBody>
      </p:sp>
      <p:sp>
        <p:nvSpPr>
          <p:cNvPr id="4" name="Text Placeholder 3"/>
          <p:cNvSpPr>
            <a:spLocks noGrp="1"/>
          </p:cNvSpPr>
          <p:nvPr>
            <p:ph type="body" sz="quarter" idx="11"/>
          </p:nvPr>
        </p:nvSpPr>
        <p:spPr/>
        <p:txBody>
          <a:bodyPr/>
          <a:lstStyle/>
          <a:p>
            <a:r>
              <a:rPr lang="en-US" dirty="0" smtClean="0"/>
              <a:t>$ knife node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48</a:t>
            </a:fld>
            <a:endParaRPr lang="en-US" dirty="0"/>
          </a:p>
        </p:txBody>
      </p:sp>
      <p:sp>
        <p:nvSpPr>
          <p:cNvPr id="7" name="Rectangle 6"/>
          <p:cNvSpPr/>
          <p:nvPr/>
        </p:nvSpPr>
        <p:spPr bwMode="auto">
          <a:xfrm>
            <a:off x="1120567" y="5572013"/>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6782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446885"/>
          </a:xfrm>
        </p:spPr>
        <p:txBody>
          <a:bodyPr/>
          <a:lstStyle/>
          <a:p>
            <a:endParaRPr lang="en-US" dirty="0"/>
          </a:p>
        </p:txBody>
      </p:sp>
      <p:sp>
        <p:nvSpPr>
          <p:cNvPr id="3" name="Title 2"/>
          <p:cNvSpPr>
            <a:spLocks noGrp="1"/>
          </p:cNvSpPr>
          <p:nvPr>
            <p:ph type="title"/>
          </p:nvPr>
        </p:nvSpPr>
        <p:spPr/>
        <p:txBody>
          <a:bodyPr>
            <a:normAutofit/>
          </a:bodyPr>
          <a:lstStyle/>
          <a:p>
            <a:r>
              <a:rPr lang="en-US" dirty="0" smtClean="0"/>
              <a:t>GE: Run 'knife </a:t>
            </a:r>
            <a:r>
              <a:rPr lang="en-US" dirty="0"/>
              <a:t>node </a:t>
            </a:r>
            <a:r>
              <a:rPr lang="en-US" dirty="0" smtClean="0"/>
              <a:t>list'</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49</a:t>
            </a:fld>
            <a:endParaRPr lang="en-US" dirty="0"/>
          </a:p>
        </p:txBody>
      </p:sp>
    </p:spTree>
    <p:extLst>
      <p:ext uri="{BB962C8B-B14F-4D97-AF65-F5344CB8AC3E}">
        <p14:creationId xmlns:p14="http://schemas.microsoft.com/office/powerpoint/2010/main" val="235729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Additional Systems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r>
              <a:rPr lang="en-US" dirty="0" smtClean="0"/>
              <a:t>Installing </a:t>
            </a:r>
            <a:r>
              <a:rPr lang="en-US" dirty="0"/>
              <a:t>the Chef tools, </a:t>
            </a:r>
            <a:r>
              <a:rPr lang="en-US" dirty="0" smtClean="0"/>
              <a:t>transferring </a:t>
            </a:r>
            <a:r>
              <a:rPr lang="en-US" dirty="0"/>
              <a:t>the apache cookbook, and applying the run </a:t>
            </a:r>
            <a:r>
              <a:rPr lang="en-US" dirty="0" smtClean="0"/>
              <a:t>list </a:t>
            </a:r>
            <a:r>
              <a:rPr lang="en-US" dirty="0"/>
              <a:t>is not terribly expensive.</a:t>
            </a:r>
          </a:p>
          <a:p>
            <a:pPr marL="309025" lvl="1"/>
            <a:endParaRPr lang="en-US" dirty="0" smtClean="0"/>
          </a:p>
          <a:p>
            <a:pPr marL="880525" lvl="1" indent="-571500">
              <a:buFont typeface="Arial" panose="020B0604020202020204" pitchFamily="34" charset="0"/>
              <a:buChar char="•"/>
            </a:pPr>
            <a:r>
              <a:rPr lang="en-US" dirty="0" smtClean="0"/>
              <a:t>Chef provides </a:t>
            </a:r>
            <a:r>
              <a:rPr lang="en-US" dirty="0"/>
              <a:t>a one-line curl </a:t>
            </a:r>
            <a:r>
              <a:rPr lang="en-US" dirty="0" smtClean="0"/>
              <a:t>install.</a:t>
            </a:r>
          </a:p>
          <a:p>
            <a:pPr marL="880525" lvl="1" indent="-571500">
              <a:buFont typeface="Arial" panose="020B0604020202020204" pitchFamily="34" charset="0"/>
              <a:buChar char="•"/>
            </a:pPr>
            <a:r>
              <a:rPr lang="en-US" dirty="0"/>
              <a:t>You could use </a:t>
            </a:r>
            <a:r>
              <a:rPr lang="en-US" b="1" dirty="0" err="1"/>
              <a:t>git</a:t>
            </a:r>
            <a:r>
              <a:rPr lang="en-US" dirty="0"/>
              <a:t> to clone the repository from a common </a:t>
            </a:r>
            <a:r>
              <a:rPr lang="en-US" b="1" dirty="0" err="1"/>
              <a:t>git</a:t>
            </a:r>
            <a:r>
              <a:rPr lang="en-US" dirty="0"/>
              <a:t> repository. </a:t>
            </a:r>
            <a:endParaRPr lang="en-US" dirty="0" smtClean="0"/>
          </a:p>
          <a:p>
            <a:pPr marL="880525" lvl="1" indent="-571500">
              <a:buFont typeface="Arial" panose="020B0604020202020204" pitchFamily="34" charset="0"/>
              <a:buChar char="•"/>
            </a:pPr>
            <a:r>
              <a:rPr lang="en-US" dirty="0"/>
              <a:t>Applying the run </a:t>
            </a:r>
            <a:r>
              <a:rPr lang="en-US" dirty="0" smtClean="0"/>
              <a:t>list.</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24551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849843"/>
          </a:xfrm>
        </p:spPr>
        <p:txBody>
          <a:bodyPr/>
          <a:lstStyle/>
          <a:p>
            <a:r>
              <a:rPr lang="en-US" dirty="0"/>
              <a:t>knife bootstrap FQDN (options)</a:t>
            </a:r>
          </a:p>
          <a:p>
            <a:r>
              <a:rPr lang="en-US" dirty="0"/>
              <a:t>        --bootstrap-curl-options OPTIONS</a:t>
            </a:r>
          </a:p>
          <a:p>
            <a:r>
              <a:rPr lang="en-US" dirty="0"/>
              <a:t>                                     Add options to curl when install chef-client</a:t>
            </a:r>
          </a:p>
          <a:p>
            <a:r>
              <a:rPr lang="en-US" dirty="0"/>
              <a:t>        --bootstrap-install-command COMMANDS</a:t>
            </a:r>
          </a:p>
          <a:p>
            <a:r>
              <a:rPr lang="en-US" dirty="0"/>
              <a:t>                                     Custom command to install chef-client</a:t>
            </a:r>
          </a:p>
          <a:p>
            <a:r>
              <a:rPr lang="en-US" dirty="0"/>
              <a:t>        --bootstrap-no-proxy [NO_PROXY_URL|NO_PROXY_IP]</a:t>
            </a:r>
          </a:p>
          <a:p>
            <a:r>
              <a:rPr lang="en-US" dirty="0"/>
              <a:t>                                     Do not proxy locations for the node being bootstrapped; this option is used </a:t>
            </a:r>
            <a:r>
              <a:rPr lang="en-US" dirty="0" err="1"/>
              <a:t>interna</a:t>
            </a:r>
            <a:endParaRPr lang="en-US" dirty="0"/>
          </a:p>
          <a:p>
            <a:r>
              <a:rPr lang="en-US" dirty="0" err="1"/>
              <a:t>lly</a:t>
            </a:r>
            <a:r>
              <a:rPr lang="en-US" dirty="0"/>
              <a:t> by </a:t>
            </a:r>
            <a:r>
              <a:rPr lang="en-US" dirty="0" err="1"/>
              <a:t>Opscode</a:t>
            </a:r>
            <a:endParaRPr lang="en-US" dirty="0"/>
          </a:p>
          <a:p>
            <a:r>
              <a:rPr lang="en-US" dirty="0"/>
              <a:t>        --bootstrap-proxy PROXY_URL  The proxy server for the node being bootstrapped</a:t>
            </a:r>
          </a:p>
          <a:p>
            <a:r>
              <a:rPr lang="en-US" dirty="0"/>
              <a:t>    -t TEMPLATE,                     Bootstrap Chef using a built-in or custom template. Set to the full path of an </a:t>
            </a:r>
            <a:r>
              <a:rPr lang="en-US" dirty="0" err="1"/>
              <a:t>erb</a:t>
            </a:r>
            <a:endParaRPr lang="en-US" dirty="0"/>
          </a:p>
          <a:p>
            <a:r>
              <a:rPr lang="en-US" dirty="0"/>
              <a:t>template or use one of the built-in templates</a:t>
            </a:r>
            <a:r>
              <a:rPr lang="en-US" dirty="0" smtClean="0"/>
              <a:t>. r </a:t>
            </a:r>
            <a:r>
              <a:rPr lang="en-US" dirty="0"/>
              <a:t>your new node</a:t>
            </a:r>
          </a:p>
        </p:txBody>
      </p:sp>
      <p:sp>
        <p:nvSpPr>
          <p:cNvPr id="3" name="Title 2"/>
          <p:cNvSpPr>
            <a:spLocks noGrp="1"/>
          </p:cNvSpPr>
          <p:nvPr>
            <p:ph type="title"/>
          </p:nvPr>
        </p:nvSpPr>
        <p:spPr/>
        <p:txBody>
          <a:bodyPr>
            <a:normAutofit/>
          </a:bodyPr>
          <a:lstStyle/>
          <a:p>
            <a:r>
              <a:rPr lang="en-US" dirty="0" smtClean="0"/>
              <a:t>GE: </a:t>
            </a:r>
            <a:r>
              <a:rPr lang="en-US" dirty="0"/>
              <a:t>Run </a:t>
            </a:r>
            <a:r>
              <a:rPr lang="en-US" dirty="0" smtClean="0"/>
              <a:t>'</a:t>
            </a:r>
            <a:r>
              <a:rPr lang="en-US" dirty="0"/>
              <a:t>knife bootstrap </a:t>
            </a:r>
            <a:r>
              <a:rPr lang="en-US" dirty="0" smtClean="0"/>
              <a:t>–help'</a:t>
            </a:r>
            <a:endParaRPr lang="en-US" dirty="0"/>
          </a:p>
        </p:txBody>
      </p:sp>
      <p:sp>
        <p:nvSpPr>
          <p:cNvPr id="4" name="Text Placeholder 3"/>
          <p:cNvSpPr>
            <a:spLocks noGrp="1"/>
          </p:cNvSpPr>
          <p:nvPr>
            <p:ph type="body" sz="quarter" idx="11"/>
          </p:nvPr>
        </p:nvSpPr>
        <p:spPr/>
        <p:txBody>
          <a:bodyPr/>
          <a:lstStyle/>
          <a:p>
            <a:r>
              <a:rPr lang="en-US" dirty="0" smtClean="0"/>
              <a:t>$ knife bootstrap --help</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50</a:t>
            </a:fld>
            <a:endParaRPr lang="en-US" dirty="0"/>
          </a:p>
        </p:txBody>
      </p:sp>
    </p:spTree>
    <p:extLst>
      <p:ext uri="{BB962C8B-B14F-4D97-AF65-F5344CB8AC3E}">
        <p14:creationId xmlns:p14="http://schemas.microsoft.com/office/powerpoint/2010/main" val="262595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Creating new client for node1</a:t>
            </a:r>
          </a:p>
          <a:p>
            <a:r>
              <a:rPr lang="en-US" dirty="0"/>
              <a:t>Creating new node for node1</a:t>
            </a:r>
          </a:p>
          <a:p>
            <a:r>
              <a:rPr lang="en-US" dirty="0"/>
              <a:t>Connecting to ec2-54-175-46-24.compute-1.amazonaws.com</a:t>
            </a:r>
          </a:p>
          <a:p>
            <a:r>
              <a:rPr lang="en-US" dirty="0"/>
              <a:t>ec2-54-175-46-24.compute-1.amazonaws.com Starting first Chef Client run...</a:t>
            </a:r>
          </a:p>
          <a:p>
            <a:r>
              <a:rPr lang="en-US" dirty="0"/>
              <a:t>ec2-54-175-46-24.compute-1.amazonaws.com Starting Chef Client, version 12.3.0</a:t>
            </a:r>
          </a:p>
          <a:p>
            <a:r>
              <a:rPr lang="en-US" dirty="0"/>
              <a:t>ec2-54-175-46-24.compute-1.amazonaws.com resolving cookbooks for run list: []</a:t>
            </a:r>
          </a:p>
          <a:p>
            <a:r>
              <a:rPr lang="en-US" dirty="0"/>
              <a:t>ec2-54-175-46-24.compute-1.amazonaws.com Synchronizing Cookbooks:</a:t>
            </a:r>
          </a:p>
          <a:p>
            <a:r>
              <a:rPr lang="en-US" dirty="0"/>
              <a:t>ec2-54-175-46-24.compute-1.amazonaws.com Compiling Cookbooks...</a:t>
            </a:r>
          </a:p>
          <a:p>
            <a:r>
              <a:rPr lang="en-US" dirty="0"/>
              <a:t>ec2-54-175-46-24.compute-1.amazonaws.com [2015-09-16T16:51:21+00:00] WARN: Node node1 has an empty run list.</a:t>
            </a:r>
          </a:p>
          <a:p>
            <a:r>
              <a:rPr lang="en-US" dirty="0"/>
              <a:t>ec2-54-175-46-24.compute-1.amazonaws.com Converging 0 resources</a:t>
            </a:r>
          </a:p>
          <a:p>
            <a:r>
              <a:rPr lang="en-US" dirty="0"/>
              <a:t>ec2-54-175-46-24.compute-1.amazonaws.com</a:t>
            </a:r>
          </a:p>
          <a:p>
            <a:r>
              <a:rPr lang="en-US" dirty="0"/>
              <a:t>ec2-54-175-46-24.compute-1.amazonaws.com Running handlers</a:t>
            </a:r>
            <a:r>
              <a:rPr lang="en-US" dirty="0" smtClean="0"/>
              <a:t>:</a:t>
            </a:r>
            <a:endParaRPr lang="en-US" dirty="0"/>
          </a:p>
        </p:txBody>
      </p:sp>
      <p:sp>
        <p:nvSpPr>
          <p:cNvPr id="3" name="Title 2"/>
          <p:cNvSpPr>
            <a:spLocks noGrp="1"/>
          </p:cNvSpPr>
          <p:nvPr>
            <p:ph type="title"/>
          </p:nvPr>
        </p:nvSpPr>
        <p:spPr/>
        <p:txBody>
          <a:bodyPr/>
          <a:lstStyle/>
          <a:p>
            <a:r>
              <a:rPr lang="en-US" dirty="0"/>
              <a:t>GE: </a:t>
            </a:r>
            <a:r>
              <a:rPr lang="en-US" dirty="0" smtClean="0"/>
              <a:t>Bootstrap Your Node</a:t>
            </a:r>
            <a:endParaRPr lang="en-US" dirty="0"/>
          </a:p>
        </p:txBody>
      </p:sp>
      <p:sp>
        <p:nvSpPr>
          <p:cNvPr id="4" name="Text Placeholder 3"/>
          <p:cNvSpPr>
            <a:spLocks noGrp="1"/>
          </p:cNvSpPr>
          <p:nvPr>
            <p:ph type="body" sz="quarter" idx="11"/>
          </p:nvPr>
        </p:nvSpPr>
        <p:spPr/>
        <p:txBody>
          <a:bodyPr/>
          <a:lstStyle/>
          <a:p>
            <a:r>
              <a:rPr lang="en-US" dirty="0" smtClean="0"/>
              <a:t>$ knife bootstrap FQDN -x USER -P PWD --sudo -N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51</a:t>
            </a:fld>
            <a:endParaRPr lang="en-US" dirty="0"/>
          </a:p>
        </p:txBody>
      </p:sp>
    </p:spTree>
    <p:extLst>
      <p:ext uri="{BB962C8B-B14F-4D97-AF65-F5344CB8AC3E}">
        <p14:creationId xmlns:p14="http://schemas.microsoft.com/office/powerpoint/2010/main" val="159842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2192243"/>
          </a:xfrm>
        </p:spPr>
        <p:txBody>
          <a:bodyPr/>
          <a:lstStyle/>
          <a:p>
            <a:r>
              <a:rPr lang="en-US" dirty="0"/>
              <a:t>node1</a:t>
            </a:r>
          </a:p>
        </p:txBody>
      </p:sp>
      <p:sp>
        <p:nvSpPr>
          <p:cNvPr id="3" name="Title 2"/>
          <p:cNvSpPr>
            <a:spLocks noGrp="1"/>
          </p:cNvSpPr>
          <p:nvPr>
            <p:ph type="title"/>
          </p:nvPr>
        </p:nvSpPr>
        <p:spPr/>
        <p:txBody>
          <a:bodyPr/>
          <a:lstStyle/>
          <a:p>
            <a:r>
              <a:rPr lang="en-US" dirty="0"/>
              <a:t>GE: </a:t>
            </a:r>
            <a:r>
              <a:rPr lang="en-US" dirty="0" smtClean="0"/>
              <a:t>Run 'knife </a:t>
            </a:r>
            <a:r>
              <a:rPr lang="en-US" dirty="0"/>
              <a:t>node list</a:t>
            </a:r>
            <a:r>
              <a:rPr lang="en-US" dirty="0" smtClean="0"/>
              <a:t>' Again </a:t>
            </a:r>
            <a:endParaRPr lang="en-US" dirty="0"/>
          </a:p>
        </p:txBody>
      </p:sp>
      <p:sp>
        <p:nvSpPr>
          <p:cNvPr id="4" name="Text Placeholder 3"/>
          <p:cNvSpPr>
            <a:spLocks noGrp="1"/>
          </p:cNvSpPr>
          <p:nvPr>
            <p:ph type="body" sz="quarter" idx="11"/>
          </p:nvPr>
        </p:nvSpPr>
        <p:spPr/>
        <p:txBody>
          <a:bodyPr/>
          <a:lstStyle/>
          <a:p>
            <a:r>
              <a:rPr lang="en-US" dirty="0" smtClean="0"/>
              <a:t>$ knife node list</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52</a:t>
            </a:fld>
            <a:endParaRPr lang="en-US" dirty="0"/>
          </a:p>
        </p:txBody>
      </p:sp>
    </p:spTree>
    <p:extLst>
      <p:ext uri="{BB962C8B-B14F-4D97-AF65-F5344CB8AC3E}">
        <p14:creationId xmlns:p14="http://schemas.microsoft.com/office/powerpoint/2010/main" val="107081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329088"/>
          </a:xfrm>
        </p:spPr>
        <p:txBody>
          <a:bodyPr/>
          <a:lstStyle/>
          <a:p>
            <a:r>
              <a:rPr lang="en-US" dirty="0"/>
              <a:t>Node Name:   node1</a:t>
            </a:r>
          </a:p>
          <a:p>
            <a:r>
              <a:rPr lang="en-US" dirty="0"/>
              <a:t>Environment: _default</a:t>
            </a:r>
          </a:p>
          <a:p>
            <a:r>
              <a:rPr lang="en-US" dirty="0"/>
              <a:t>FQDN:        ip-172-31-8-68.ec2.internal</a:t>
            </a:r>
          </a:p>
          <a:p>
            <a:r>
              <a:rPr lang="en-US" dirty="0"/>
              <a:t>IP:          54.175.46.24</a:t>
            </a:r>
          </a:p>
          <a:p>
            <a:r>
              <a:rPr lang="en-US" dirty="0"/>
              <a:t>Run List:</a:t>
            </a:r>
          </a:p>
          <a:p>
            <a:r>
              <a:rPr lang="en-US" dirty="0"/>
              <a:t>Roles:</a:t>
            </a:r>
          </a:p>
          <a:p>
            <a:r>
              <a:rPr lang="en-US" dirty="0"/>
              <a:t>Recipes:</a:t>
            </a:r>
          </a:p>
          <a:p>
            <a:r>
              <a:rPr lang="en-US" dirty="0"/>
              <a:t>Platform:    centos 6.7</a:t>
            </a:r>
          </a:p>
          <a:p>
            <a:r>
              <a:rPr lang="en-US" dirty="0"/>
              <a:t>Tags:</a:t>
            </a:r>
          </a:p>
        </p:txBody>
      </p:sp>
      <p:sp>
        <p:nvSpPr>
          <p:cNvPr id="3" name="Title 2"/>
          <p:cNvSpPr>
            <a:spLocks noGrp="1"/>
          </p:cNvSpPr>
          <p:nvPr>
            <p:ph type="title"/>
          </p:nvPr>
        </p:nvSpPr>
        <p:spPr/>
        <p:txBody>
          <a:bodyPr>
            <a:normAutofit fontScale="90000"/>
          </a:bodyPr>
          <a:lstStyle/>
          <a:p>
            <a:r>
              <a:rPr lang="en-US" dirty="0" smtClean="0"/>
              <a:t>GE: View More Information About </a:t>
            </a:r>
            <a:r>
              <a:rPr lang="en-US" dirty="0"/>
              <a:t>Y</a:t>
            </a:r>
            <a:r>
              <a:rPr lang="en-US" dirty="0" smtClean="0"/>
              <a:t>our Node </a:t>
            </a:r>
            <a:endParaRPr lang="en-US" dirty="0"/>
          </a:p>
        </p:txBody>
      </p:sp>
      <p:sp>
        <p:nvSpPr>
          <p:cNvPr id="4" name="Text Placeholder 3"/>
          <p:cNvSpPr>
            <a:spLocks noGrp="1"/>
          </p:cNvSpPr>
          <p:nvPr>
            <p:ph type="body" sz="quarter" idx="11"/>
          </p:nvPr>
        </p:nvSpPr>
        <p:spPr/>
        <p:txBody>
          <a:bodyPr/>
          <a:lstStyle/>
          <a:p>
            <a:r>
              <a:rPr lang="en-US" dirty="0" smtClean="0"/>
              <a:t>$ knife node show node1</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53</a:t>
            </a:fld>
            <a:endParaRPr lang="en-US" dirty="0"/>
          </a:p>
        </p:txBody>
      </p:sp>
    </p:spTree>
    <p:extLst>
      <p:ext uri="{BB962C8B-B14F-4D97-AF65-F5344CB8AC3E}">
        <p14:creationId xmlns:p14="http://schemas.microsoft.com/office/powerpoint/2010/main" val="55411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3574475"/>
          </a:xfrm>
        </p:spPr>
        <p:txBody>
          <a:bodyPr/>
          <a:lstStyle/>
          <a:p>
            <a:r>
              <a:rPr lang="en-US" dirty="0" smtClean="0"/>
              <a:t>node1:</a:t>
            </a:r>
            <a:endParaRPr lang="en-US" dirty="0"/>
          </a:p>
          <a:p>
            <a:r>
              <a:rPr lang="en-US" dirty="0"/>
              <a:t>  </a:t>
            </a:r>
            <a:r>
              <a:rPr lang="en-US" dirty="0" err="1"/>
              <a:t>run_list</a:t>
            </a:r>
            <a:r>
              <a:rPr lang="en-US" dirty="0"/>
              <a:t>: recipe</a:t>
            </a:r>
            <a:r>
              <a:rPr lang="en-US" dirty="0" smtClean="0"/>
              <a:t>[apache]</a:t>
            </a:r>
            <a:endParaRPr lang="en-US" dirty="0"/>
          </a:p>
        </p:txBody>
      </p:sp>
      <p:sp>
        <p:nvSpPr>
          <p:cNvPr id="3" name="Title 2"/>
          <p:cNvSpPr>
            <a:spLocks noGrp="1"/>
          </p:cNvSpPr>
          <p:nvPr>
            <p:ph type="title"/>
          </p:nvPr>
        </p:nvSpPr>
        <p:spPr/>
        <p:txBody>
          <a:bodyPr/>
          <a:lstStyle/>
          <a:p>
            <a:r>
              <a:rPr lang="en-US" dirty="0" smtClean="0"/>
              <a:t>GE: Add a Recipe to a Run List</a:t>
            </a:r>
            <a:endParaRPr lang="en-US" dirty="0"/>
          </a:p>
        </p:txBody>
      </p:sp>
      <p:sp>
        <p:nvSpPr>
          <p:cNvPr id="4" name="Text Placeholder 3"/>
          <p:cNvSpPr>
            <a:spLocks noGrp="1"/>
          </p:cNvSpPr>
          <p:nvPr>
            <p:ph type="body" sz="quarter" idx="11"/>
          </p:nvPr>
        </p:nvSpPr>
        <p:spPr/>
        <p:txBody>
          <a:bodyPr/>
          <a:lstStyle/>
          <a:p>
            <a:r>
              <a:rPr lang="en-US" dirty="0" smtClean="0"/>
              <a:t>$ knife node </a:t>
            </a:r>
            <a:r>
              <a:rPr lang="en-US" dirty="0" err="1" smtClean="0"/>
              <a:t>run_list</a:t>
            </a:r>
            <a:r>
              <a:rPr lang="en-US" dirty="0" smtClean="0"/>
              <a:t> add node1 "recipe[apache]"</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54</a:t>
            </a:fld>
            <a:endParaRPr lang="en-US" dirty="0"/>
          </a:p>
        </p:txBody>
      </p:sp>
    </p:spTree>
    <p:extLst>
      <p:ext uri="{BB962C8B-B14F-4D97-AF65-F5344CB8AC3E}">
        <p14:creationId xmlns:p14="http://schemas.microsoft.com/office/powerpoint/2010/main" val="26449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Hosted Chef</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ü"/>
            </a:pPr>
            <a:r>
              <a:rPr lang="en-US" dirty="0"/>
              <a:t>Create a Hosted Chef Account</a:t>
            </a:r>
          </a:p>
          <a:p>
            <a:pPr marL="380990" indent="-380990">
              <a:buFont typeface="Wingdings" charset="2"/>
              <a:buChar char="ü"/>
            </a:pPr>
            <a:r>
              <a:rPr lang="en-US" dirty="0"/>
              <a:t>Upload </a:t>
            </a:r>
            <a:r>
              <a:rPr lang="en-US" dirty="0" smtClean="0"/>
              <a:t>your cookbooks </a:t>
            </a:r>
            <a:r>
              <a:rPr lang="en-US" dirty="0"/>
              <a:t>to the Hosted Chef Server</a:t>
            </a:r>
          </a:p>
          <a:p>
            <a:pPr marL="380990" indent="-380990">
              <a:buFont typeface="Wingdings" charset="2"/>
              <a:buChar char="ü"/>
            </a:pPr>
            <a:r>
              <a:rPr lang="en-US" dirty="0"/>
              <a:t>Add </a:t>
            </a:r>
            <a:r>
              <a:rPr lang="en-US" dirty="0" smtClean="0"/>
              <a:t>your old </a:t>
            </a:r>
            <a:r>
              <a:rPr lang="en-US" dirty="0"/>
              <a:t>workstation as a managed node</a:t>
            </a:r>
          </a:p>
        </p:txBody>
      </p:sp>
      <p:sp>
        <p:nvSpPr>
          <p:cNvPr id="4" name="Content Placeholder 3"/>
          <p:cNvSpPr>
            <a:spLocks noGrp="1"/>
          </p:cNvSpPr>
          <p:nvPr>
            <p:ph sz="quarter" idx="11"/>
          </p:nvPr>
        </p:nvSpPr>
        <p:spPr/>
        <p:txBody>
          <a:bodyPr/>
          <a:lstStyle/>
          <a:p>
            <a:r>
              <a:rPr lang="en-US" dirty="0" smtClean="0"/>
              <a:t>More easily manage multiple nodes</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55</a:t>
            </a:fld>
            <a:endParaRPr lang="en-US" dirty="0"/>
          </a:p>
        </p:txBody>
      </p:sp>
    </p:spTree>
    <p:extLst>
      <p:ext uri="{BB962C8B-B14F-4D97-AF65-F5344CB8AC3E}">
        <p14:creationId xmlns:p14="http://schemas.microsoft.com/office/powerpoint/2010/main" val="407995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p:txBody>
          <a:bodyPr/>
          <a:lstStyle/>
          <a:p>
            <a:r>
              <a:rPr lang="en-US" dirty="0" smtClean="0"/>
              <a:t>What questions can you help you answer?</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56</a:t>
            </a:fld>
            <a:endParaRPr lang="en-US" dirty="0"/>
          </a:p>
        </p:txBody>
      </p:sp>
    </p:spTree>
    <p:extLst>
      <p:ext uri="{BB962C8B-B14F-4D97-AF65-F5344CB8AC3E}">
        <p14:creationId xmlns:p14="http://schemas.microsoft.com/office/powerpoint/2010/main" val="115644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Additional Systems</a:t>
            </a:r>
          </a:p>
        </p:txBody>
      </p:sp>
      <p:sp>
        <p:nvSpPr>
          <p:cNvPr id="4" name="Slide Number Placeholder 3"/>
          <p:cNvSpPr>
            <a:spLocks noGrp="1"/>
          </p:cNvSpPr>
          <p:nvPr>
            <p:ph type="sldNum" sz="quarter" idx="11"/>
          </p:nvPr>
        </p:nvSpPr>
        <p:spPr/>
        <p:txBody>
          <a:bodyPr/>
          <a:lstStyle/>
          <a:p>
            <a:fld id="{D3C6E21F-9381-4880-84FB-1E73165A9E9D}" type="slidenum">
              <a:rPr lang="en-US" smtClean="0"/>
              <a:pPr/>
              <a:t>6</a:t>
            </a:fld>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 name="Text Placeholder 2"/>
          <p:cNvSpPr>
            <a:spLocks noGrp="1"/>
          </p:cNvSpPr>
          <p:nvPr>
            <p:ph type="body" sz="quarter" idx="12"/>
          </p:nvPr>
        </p:nvSpPr>
        <p:spPr>
          <a:xfrm>
            <a:off x="2559601" y="1757595"/>
            <a:ext cx="2180841" cy="637748"/>
          </a:xfrm>
        </p:spPr>
        <p:txBody>
          <a:bodyPr/>
          <a:lstStyle/>
          <a:p>
            <a:pPr algn="ctr"/>
            <a:r>
              <a:rPr lang="en-US" dirty="0" smtClean="0"/>
              <a:t>Now							</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0401" y="5378911"/>
            <a:ext cx="1377400" cy="1008257"/>
          </a:xfrm>
          <a:prstGeom prst="rect">
            <a:avLst/>
          </a:prstGeom>
        </p:spPr>
      </p:pic>
      <p:sp>
        <p:nvSpPr>
          <p:cNvPr id="19" name="Text Placeholder 2"/>
          <p:cNvSpPr txBox="1">
            <a:spLocks/>
          </p:cNvSpPr>
          <p:nvPr/>
        </p:nvSpPr>
        <p:spPr bwMode="white">
          <a:xfrm>
            <a:off x="711200" y="66480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20" name="Straight Arrow Connector 19"/>
          <p:cNvCxnSpPr/>
          <p:nvPr/>
        </p:nvCxnSpPr>
        <p:spPr>
          <a:xfrm flipV="1">
            <a:off x="2683393" y="4342841"/>
            <a:ext cx="1116728" cy="850548"/>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21" name="Text Placeholder 2"/>
          <p:cNvSpPr txBox="1">
            <a:spLocks/>
          </p:cNvSpPr>
          <p:nvPr/>
        </p:nvSpPr>
        <p:spPr bwMode="white">
          <a:xfrm>
            <a:off x="3790368" y="4788326"/>
            <a:ext cx="1935863" cy="76055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a:t>
            </a:r>
            <a:endParaRPr lang="en-US" sz="2667" dirty="0"/>
          </a:p>
          <a:p>
            <a:endParaRPr lang="en-US" sz="2667" dirty="0"/>
          </a:p>
          <a:p>
            <a:endParaRPr lang="en-US" sz="2667" dirty="0"/>
          </a:p>
          <a:p>
            <a:endParaRPr lang="en-US" sz="4267" dirty="0"/>
          </a:p>
          <a:p>
            <a:endParaRPr lang="en-US" sz="4267"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859" y="3081354"/>
            <a:ext cx="1636811" cy="1745180"/>
          </a:xfrm>
          <a:prstGeom prst="rect">
            <a:avLst/>
          </a:prstGeom>
        </p:spPr>
      </p:pic>
      <p:sp>
        <p:nvSpPr>
          <p:cNvPr id="24" name="Text Placeholder 2"/>
          <p:cNvSpPr txBox="1">
            <a:spLocks/>
          </p:cNvSpPr>
          <p:nvPr/>
        </p:nvSpPr>
        <p:spPr bwMode="white">
          <a:xfrm>
            <a:off x="13503161" y="6718941"/>
            <a:ext cx="2198204" cy="520772"/>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smtClean="0"/>
              <a:t>Web </a:t>
            </a:r>
            <a:r>
              <a:rPr lang="en-US" sz="2667" dirty="0" smtClean="0"/>
              <a:t>Servers</a:t>
            </a:r>
            <a:endParaRPr lang="en-US" sz="2667" dirty="0"/>
          </a:p>
          <a:p>
            <a:endParaRPr lang="en-US" sz="2667" dirty="0"/>
          </a:p>
          <a:p>
            <a:endParaRPr lang="en-US" sz="2667" dirty="0"/>
          </a:p>
          <a:p>
            <a:endParaRPr lang="en-US" sz="4267" dirty="0"/>
          </a:p>
          <a:p>
            <a:endParaRPr lang="en-US" sz="4267" dirty="0"/>
          </a:p>
        </p:txBody>
      </p:sp>
      <p:grpSp>
        <p:nvGrpSpPr>
          <p:cNvPr id="25" name="Group 24"/>
          <p:cNvGrpSpPr/>
          <p:nvPr/>
        </p:nvGrpSpPr>
        <p:grpSpPr>
          <a:xfrm>
            <a:off x="12803495" y="3300402"/>
            <a:ext cx="937906" cy="1474239"/>
            <a:chOff x="9289520" y="4376570"/>
            <a:chExt cx="1025227" cy="1424635"/>
          </a:xfrm>
        </p:grpSpPr>
        <p:pic>
          <p:nvPicPr>
            <p:cNvPr id="26"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13743295" y="3757602"/>
            <a:ext cx="937906" cy="1474239"/>
            <a:chOff x="9289520" y="4376570"/>
            <a:chExt cx="1025227" cy="1424635"/>
          </a:xfrm>
        </p:grpSpPr>
        <p:pic>
          <p:nvPicPr>
            <p:cNvPr id="78"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201" y="5531311"/>
            <a:ext cx="1377400" cy="1008257"/>
          </a:xfrm>
          <a:prstGeom prst="rect">
            <a:avLst/>
          </a:prstGeom>
        </p:spPr>
      </p:pic>
      <p:sp>
        <p:nvSpPr>
          <p:cNvPr id="86" name="Text Placeholder 2"/>
          <p:cNvSpPr txBox="1">
            <a:spLocks/>
          </p:cNvSpPr>
          <p:nvPr/>
        </p:nvSpPr>
        <p:spPr bwMode="white">
          <a:xfrm>
            <a:off x="8458200" y="6800436"/>
            <a:ext cx="2810042" cy="514457"/>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67" dirty="0"/>
              <a:t>Y</a:t>
            </a:r>
            <a:r>
              <a:rPr lang="en-US" sz="2667" dirty="0" smtClean="0"/>
              <a:t>our Laptop</a:t>
            </a:r>
            <a:endParaRPr lang="en-US" sz="2667" dirty="0"/>
          </a:p>
          <a:p>
            <a:endParaRPr lang="en-US" sz="2667" dirty="0"/>
          </a:p>
          <a:p>
            <a:endParaRPr lang="en-US" sz="4267" dirty="0"/>
          </a:p>
          <a:p>
            <a:endParaRPr lang="en-US" sz="4267" dirty="0"/>
          </a:p>
        </p:txBody>
      </p:sp>
      <p:cxnSp>
        <p:nvCxnSpPr>
          <p:cNvPr id="88" name="Straight Connector 87"/>
          <p:cNvCxnSpPr/>
          <p:nvPr/>
        </p:nvCxnSpPr>
        <p:spPr>
          <a:xfrm flipV="1">
            <a:off x="7950200" y="1625600"/>
            <a:ext cx="0" cy="6337726"/>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grpSp>
        <p:nvGrpSpPr>
          <p:cNvPr id="98" name="Group 97"/>
          <p:cNvGrpSpPr/>
          <p:nvPr/>
        </p:nvGrpSpPr>
        <p:grpSpPr>
          <a:xfrm>
            <a:off x="13068614" y="5165717"/>
            <a:ext cx="937906" cy="1474239"/>
            <a:chOff x="9289520" y="4376570"/>
            <a:chExt cx="1025227" cy="1424635"/>
          </a:xfrm>
        </p:grpSpPr>
        <p:pic>
          <p:nvPicPr>
            <p:cNvPr id="99"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9520" y="43765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1920" y="4528970"/>
              <a:ext cx="720427" cy="111983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images.clipartpanda.com/server-clipart-1313181674_Clipart_Fre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4320" y="4681370"/>
              <a:ext cx="720427" cy="111983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8" name="Straight Arrow Connector 107"/>
          <p:cNvCxnSpPr/>
          <p:nvPr/>
        </p:nvCxnSpPr>
        <p:spPr>
          <a:xfrm flipV="1">
            <a:off x="10476803" y="4477749"/>
            <a:ext cx="2372872" cy="1053562"/>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09" name="Straight Arrow Connector 108"/>
          <p:cNvCxnSpPr/>
          <p:nvPr/>
        </p:nvCxnSpPr>
        <p:spPr>
          <a:xfrm flipV="1">
            <a:off x="10555731" y="4891522"/>
            <a:ext cx="2981836" cy="81677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111" name="Straight Arrow Connector 110"/>
          <p:cNvCxnSpPr/>
          <p:nvPr/>
        </p:nvCxnSpPr>
        <p:spPr>
          <a:xfrm flipV="1">
            <a:off x="10555731" y="5692973"/>
            <a:ext cx="2499236" cy="209863"/>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13" name="Text Placeholder 2"/>
          <p:cNvSpPr txBox="1">
            <a:spLocks/>
          </p:cNvSpPr>
          <p:nvPr/>
        </p:nvSpPr>
        <p:spPr bwMode="white">
          <a:xfrm>
            <a:off x="10763801" y="1782995"/>
            <a:ext cx="2180841" cy="1843758"/>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n-US" dirty="0" smtClean="0"/>
              <a:t>Future</a:t>
            </a:r>
          </a:p>
          <a:p>
            <a:pPr algn="ctr"/>
            <a:r>
              <a:rPr lang="en-US" sz="2400" dirty="0"/>
              <a:t>M</a:t>
            </a:r>
            <a:r>
              <a:rPr lang="en-US" sz="2400" dirty="0" smtClean="0"/>
              <a:t>ore complex to manage</a:t>
            </a:r>
            <a:r>
              <a:rPr lang="en-US" dirty="0" smtClean="0"/>
              <a:t>							</a:t>
            </a:r>
            <a:endParaRPr lang="en-US" dirty="0"/>
          </a:p>
        </p:txBody>
      </p:sp>
    </p:spTree>
    <p:extLst>
      <p:ext uri="{BB962C8B-B14F-4D97-AF65-F5344CB8AC3E}">
        <p14:creationId xmlns:p14="http://schemas.microsoft.com/office/powerpoint/2010/main" val="299907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User Traffic</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7</a:t>
            </a:fld>
            <a:endParaRPr lang="en-US" dirty="0"/>
          </a:p>
        </p:txBody>
      </p:sp>
      <p:sp>
        <p:nvSpPr>
          <p:cNvPr id="17" name="Text Placeholder 4"/>
          <p:cNvSpPr>
            <a:spLocks noGrp="1"/>
          </p:cNvSpPr>
          <p:nvPr>
            <p:ph type="body" sz="quarter" idx="12"/>
          </p:nvPr>
        </p:nvSpPr>
        <p:spPr>
          <a:xfrm>
            <a:off x="677333" y="1396503"/>
            <a:ext cx="6050345"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A Proxy Server can forward incoming </a:t>
            </a:r>
            <a:r>
              <a:rPr lang="en-US" smtClean="0"/>
              <a:t>user web </a:t>
            </a:r>
            <a:r>
              <a:rPr lang="en-US" dirty="0" smtClean="0"/>
              <a:t>requests to </a:t>
            </a:r>
            <a:r>
              <a:rPr lang="en-US" dirty="0"/>
              <a:t>other nodes. </a:t>
            </a:r>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34"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endParaRPr lang="en-US" sz="4267" dirty="0"/>
          </a:p>
          <a:p>
            <a:endParaRPr lang="en-US" sz="4267" dirty="0"/>
          </a:p>
        </p:txBody>
      </p:sp>
      <p:cxnSp>
        <p:nvCxnSpPr>
          <p:cNvPr id="35" name="Straight Arrow Connector 34"/>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36"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Arrow Connector 36"/>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38" name="Text Placeholder 2"/>
          <p:cNvSpPr txBox="1">
            <a:spLocks/>
          </p:cNvSpPr>
          <p:nvPr/>
        </p:nvSpPr>
        <p:spPr bwMode="white">
          <a:xfrm>
            <a:off x="12224663" y="4728040"/>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cxnSp>
        <p:nvCxnSpPr>
          <p:cNvPr id="40" name="Straight Arrow Connector 39"/>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41" name="Cloud 40"/>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
        <p:nvSpPr>
          <p:cNvPr id="44" name="Text Placeholder 2"/>
          <p:cNvSpPr txBox="1">
            <a:spLocks/>
          </p:cNvSpPr>
          <p:nvPr/>
        </p:nvSpPr>
        <p:spPr bwMode="white">
          <a:xfrm>
            <a:off x="12224663" y="7215079"/>
            <a:ext cx="3169739" cy="393339"/>
          </a:xfrm>
          <a:prstGeom prst="rect">
            <a:avLst/>
          </a:prstGeom>
        </p:spPr>
        <p:txBody>
          <a:bodyPr vert="horz" wrap="square" lIns="0" tIns="0" rIns="0" bIns="0" rtlCol="0">
            <a:normAutofit lnSpcReduction="1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a:t>
            </a:r>
            <a:endParaRPr lang="en-US" sz="2600" dirty="0"/>
          </a:p>
          <a:p>
            <a:pPr algn="ctr"/>
            <a:endParaRPr lang="en-US" sz="2667" dirty="0"/>
          </a:p>
          <a:p>
            <a:endParaRPr lang="en-US" sz="2667" dirty="0"/>
          </a:p>
          <a:p>
            <a:endParaRPr lang="en-US" sz="2667" dirty="0"/>
          </a:p>
          <a:p>
            <a:endParaRPr lang="en-US" sz="4267" dirty="0"/>
          </a:p>
          <a:p>
            <a:endParaRPr lang="en-US" sz="4267" dirty="0"/>
          </a:p>
        </p:txBody>
      </p:sp>
    </p:spTree>
    <p:extLst>
      <p:ext uri="{BB962C8B-B14F-4D97-AF65-F5344CB8AC3E}">
        <p14:creationId xmlns:p14="http://schemas.microsoft.com/office/powerpoint/2010/main" val="58173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User Traffic</a:t>
            </a:r>
          </a:p>
        </p:txBody>
      </p:sp>
      <p:sp>
        <p:nvSpPr>
          <p:cNvPr id="4" name="Slide Number Placeholder 3"/>
          <p:cNvSpPr>
            <a:spLocks noGrp="1"/>
          </p:cNvSpPr>
          <p:nvPr>
            <p:ph type="sldNum" sz="quarter" idx="11"/>
          </p:nvPr>
        </p:nvSpPr>
        <p:spPr/>
        <p:txBody>
          <a:bodyPr/>
          <a:lstStyle/>
          <a:p>
            <a:fld id="{D3C6E21F-9381-4880-84FB-1E73165A9E9D}" type="slidenum">
              <a:rPr lang="en-US" smtClean="0"/>
              <a:pPr/>
              <a:t>8</a:t>
            </a:fld>
            <a:endParaRPr lang="en-US" dirty="0"/>
          </a:p>
        </p:txBody>
      </p:sp>
      <p:sp>
        <p:nvSpPr>
          <p:cNvPr id="17" name="Text Placeholder 4"/>
          <p:cNvSpPr>
            <a:spLocks noGrp="1"/>
          </p:cNvSpPr>
          <p:nvPr>
            <p:ph type="body" sz="quarter" idx="12"/>
          </p:nvPr>
        </p:nvSpPr>
        <p:spPr>
          <a:xfrm>
            <a:off x="677333" y="1396503"/>
            <a:ext cx="792116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endParaRPr lang="en-US" dirty="0" smtClean="0"/>
          </a:p>
          <a:p>
            <a:pPr marL="309025" lvl="1"/>
            <a:r>
              <a:rPr lang="en-US" dirty="0" smtClean="0"/>
              <a:t>Today you will set </a:t>
            </a:r>
            <a:r>
              <a:rPr lang="en-US" dirty="0"/>
              <a:t>up a </a:t>
            </a:r>
            <a:r>
              <a:rPr lang="en-US" dirty="0" smtClean="0"/>
              <a:t>new proxy </a:t>
            </a:r>
            <a:r>
              <a:rPr lang="en-US" dirty="0"/>
              <a:t>server that will direct </a:t>
            </a:r>
            <a:r>
              <a:rPr lang="en-US" dirty="0" smtClean="0"/>
              <a:t>web </a:t>
            </a:r>
            <a:r>
              <a:rPr lang="en-US" dirty="0"/>
              <a:t>requests to </a:t>
            </a:r>
            <a:r>
              <a:rPr lang="en-US" dirty="0" smtClean="0"/>
              <a:t>similarly-configured nodes.</a:t>
            </a:r>
          </a:p>
          <a:p>
            <a:pPr marL="309025" lvl="1"/>
            <a:endParaRPr lang="en-US" dirty="0"/>
          </a:p>
          <a:p>
            <a:pPr marL="309025" lvl="1"/>
            <a:endParaRPr lang="en-US" dirty="0" smtClean="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Text Placeholder 2"/>
          <p:cNvSpPr txBox="1">
            <a:spLocks/>
          </p:cNvSpPr>
          <p:nvPr/>
        </p:nvSpPr>
        <p:spPr bwMode="white">
          <a:xfrm>
            <a:off x="9250517" y="6114993"/>
            <a:ext cx="2254667" cy="898330"/>
          </a:xfrm>
          <a:prstGeom prst="rect">
            <a:avLst/>
          </a:prstGeom>
        </p:spPr>
        <p:txBody>
          <a:bodyPr vert="horz" wrap="square" lIns="0" tIns="0" rIns="0" bIns="0" rtlCol="0">
            <a:normAutofit fontScale="77500" lnSpcReduction="200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400" b="1" dirty="0" smtClean="0"/>
              <a:t>Proxy Server</a:t>
            </a:r>
            <a:br>
              <a:rPr lang="en-US" sz="3400" b="1" dirty="0" smtClean="0"/>
            </a:br>
            <a:r>
              <a:rPr lang="en-US" sz="3400" b="1" dirty="0" smtClean="0"/>
              <a:t>(New)</a:t>
            </a:r>
            <a:endParaRPr lang="en-US" sz="3400" b="1" dirty="0"/>
          </a:p>
          <a:p>
            <a:endParaRPr lang="en-US" sz="2667" dirty="0"/>
          </a:p>
          <a:p>
            <a:endParaRPr lang="en-US" sz="2667" dirty="0"/>
          </a:p>
          <a:p>
            <a:endParaRPr lang="en-US" sz="4267" dirty="0"/>
          </a:p>
          <a:p>
            <a:endParaRPr lang="en-US" sz="4267" dirty="0"/>
          </a:p>
        </p:txBody>
      </p:sp>
      <p:cxnSp>
        <p:nvCxnSpPr>
          <p:cNvPr id="7" name="Straight Arrow Connector 6"/>
          <p:cNvCxnSpPr/>
          <p:nvPr/>
        </p:nvCxnSpPr>
        <p:spPr>
          <a:xfrm flipV="1">
            <a:off x="11285728" y="4262849"/>
            <a:ext cx="1371600" cy="564300"/>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pic>
        <p:nvPicPr>
          <p:cNvPr id="8" name="Picture 2" descr="http://www.clipartpal.com/_thumbs/pd/computer/hardware/server_12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1982" y="4514441"/>
            <a:ext cx="1321013" cy="1334359"/>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1285728" y="5318545"/>
            <a:ext cx="1371600" cy="530255"/>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0" name="Text Placeholder 2"/>
          <p:cNvSpPr txBox="1">
            <a:spLocks/>
          </p:cNvSpPr>
          <p:nvPr/>
        </p:nvSpPr>
        <p:spPr bwMode="white">
          <a:xfrm>
            <a:off x="12672135" y="4728040"/>
            <a:ext cx="3169739" cy="393339"/>
          </a:xfrm>
          <a:prstGeom prst="rect">
            <a:avLst/>
          </a:prstGeom>
        </p:spPr>
        <p:txBody>
          <a:bodyPr vert="horz" wrap="square" lIns="0" tIns="0" rIns="0" bIns="0" rtlCol="0">
            <a:normAutofit fontScale="92500"/>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600" smtClean="0"/>
              <a:t>Web </a:t>
            </a:r>
            <a:r>
              <a:rPr lang="en-US" sz="2600" dirty="0" smtClean="0"/>
              <a:t>Server (Existing)</a:t>
            </a:r>
            <a:endParaRPr lang="en-US" sz="2600" dirty="0"/>
          </a:p>
          <a:p>
            <a:pPr algn="ctr"/>
            <a:endParaRPr lang="en-US" sz="2667" dirty="0"/>
          </a:p>
          <a:p>
            <a:endParaRPr lang="en-US" sz="2667" dirty="0"/>
          </a:p>
          <a:p>
            <a:endParaRPr lang="en-US" sz="2667" dirty="0"/>
          </a:p>
          <a:p>
            <a:endParaRPr lang="en-US" sz="4267" dirty="0"/>
          </a:p>
          <a:p>
            <a:endParaRPr lang="en-US" sz="4267" dirty="0"/>
          </a:p>
        </p:txBody>
      </p:sp>
      <p:sp>
        <p:nvSpPr>
          <p:cNvPr id="11" name="Text Placeholder 2"/>
          <p:cNvSpPr txBox="1">
            <a:spLocks/>
          </p:cNvSpPr>
          <p:nvPr/>
        </p:nvSpPr>
        <p:spPr bwMode="white">
          <a:xfrm>
            <a:off x="12217400" y="7255010"/>
            <a:ext cx="3682134" cy="464865"/>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b="1" smtClean="0"/>
              <a:t>Web </a:t>
            </a:r>
            <a:r>
              <a:rPr lang="en-US" sz="2400" b="1" dirty="0" smtClean="0"/>
              <a:t>Server (New) </a:t>
            </a:r>
            <a:endParaRPr lang="en-US" sz="2400" b="1" dirty="0"/>
          </a:p>
          <a:p>
            <a:pPr algn="ctr"/>
            <a:endParaRPr lang="en-US" sz="2667" dirty="0"/>
          </a:p>
          <a:p>
            <a:endParaRPr lang="en-US" sz="2667" dirty="0"/>
          </a:p>
          <a:p>
            <a:endParaRPr lang="en-US" sz="2667" dirty="0"/>
          </a:p>
          <a:p>
            <a:endParaRPr lang="en-US" sz="4267" dirty="0"/>
          </a:p>
          <a:p>
            <a:endParaRPr lang="en-US" sz="4267" dirty="0"/>
          </a:p>
        </p:txBody>
      </p:sp>
      <p:cxnSp>
        <p:nvCxnSpPr>
          <p:cNvPr id="12" name="Straight Arrow Connector 11"/>
          <p:cNvCxnSpPr/>
          <p:nvPr/>
        </p:nvCxnSpPr>
        <p:spPr>
          <a:xfrm flipV="1">
            <a:off x="10147007" y="3790179"/>
            <a:ext cx="0" cy="598466"/>
          </a:xfrm>
          <a:prstGeom prst="straightConnector1">
            <a:avLst/>
          </a:prstGeom>
          <a:ln>
            <a:solidFill>
              <a:schemeClr val="accent1"/>
            </a:solidFill>
            <a:headEnd type="triangle"/>
            <a:tailEnd type="triangle"/>
          </a:ln>
        </p:spPr>
        <p:style>
          <a:lnRef idx="3">
            <a:schemeClr val="accent1"/>
          </a:lnRef>
          <a:fillRef idx="0">
            <a:schemeClr val="accent1"/>
          </a:fillRef>
          <a:effectRef idx="2">
            <a:schemeClr val="accent1"/>
          </a:effectRef>
          <a:fontRef idx="minor">
            <a:schemeClr val="tx1"/>
          </a:fontRef>
        </p:style>
      </p:cxnSp>
      <p:sp>
        <p:nvSpPr>
          <p:cNvPr id="13" name="Cloud 12"/>
          <p:cNvSpPr/>
          <p:nvPr/>
        </p:nvSpPr>
        <p:spPr bwMode="auto">
          <a:xfrm>
            <a:off x="8858291" y="2251905"/>
            <a:ext cx="2343778" cy="1368333"/>
          </a:xfrm>
          <a:prstGeom prst="cloud">
            <a:avLst/>
          </a:prstGeom>
          <a:solidFill>
            <a:schemeClr val="bg1"/>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en-US" sz="2400" dirty="0" smtClean="0">
                <a:solidFill>
                  <a:schemeClr val="tx1"/>
                </a:solidFill>
              </a:rPr>
              <a:t>Internet</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9029" y="3146707"/>
            <a:ext cx="1636811" cy="174518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97859" y="5548037"/>
            <a:ext cx="1636811" cy="1745180"/>
          </a:xfrm>
          <a:prstGeom prst="rect">
            <a:avLst/>
          </a:prstGeom>
        </p:spPr>
      </p:pic>
    </p:spTree>
    <p:extLst>
      <p:ext uri="{BB962C8B-B14F-4D97-AF65-F5344CB8AC3E}">
        <p14:creationId xmlns:p14="http://schemas.microsoft.com/office/powerpoint/2010/main" val="362429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Steps to Set </a:t>
            </a:r>
            <a:r>
              <a:rPr lang="en-US" dirty="0"/>
              <a:t>u</a:t>
            </a:r>
            <a:r>
              <a:rPr lang="en-US" dirty="0" smtClean="0"/>
              <a:t>p Proxy and Web </a:t>
            </a:r>
            <a:r>
              <a:rPr lang="en-US" dirty="0"/>
              <a:t>S</a:t>
            </a:r>
            <a:r>
              <a:rPr lang="en-US" dirty="0" smtClean="0"/>
              <a:t>ervers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a:xfrm>
            <a:off x="9099395" y="1548903"/>
            <a:ext cx="5716422"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309025" lvl="1" algn="ctr"/>
            <a:r>
              <a:rPr lang="en-US" b="1" dirty="0" smtClean="0"/>
              <a:t>Proxy Server</a:t>
            </a:r>
          </a:p>
          <a:p>
            <a:pPr marL="1051975" lvl="1" indent="-742950">
              <a:buAutoNum type="arabicPeriod"/>
            </a:pPr>
            <a:r>
              <a:rPr lang="en-US" dirty="0" smtClean="0"/>
              <a:t>Create the Proxy cookbook</a:t>
            </a:r>
          </a:p>
          <a:p>
            <a:pPr marL="1051975" lvl="1" indent="-742950">
              <a:buAutoNum type="arabicPeriod"/>
            </a:pPr>
            <a:r>
              <a:rPr lang="en-US" dirty="0" smtClean="0"/>
              <a:t>Provision the instance</a:t>
            </a:r>
          </a:p>
          <a:p>
            <a:pPr marL="1051975" lvl="1" indent="-742950">
              <a:buAutoNum type="arabicPeriod"/>
            </a:pPr>
            <a:r>
              <a:rPr lang="en-US" dirty="0" smtClean="0"/>
              <a:t>Install Chef</a:t>
            </a:r>
          </a:p>
          <a:p>
            <a:pPr marL="1051975" lvl="1" indent="-742950">
              <a:buAutoNum type="arabicPeriod"/>
            </a:pPr>
            <a:r>
              <a:rPr lang="en-US" dirty="0" smtClean="0"/>
              <a:t>Copy the Proxy cookbook</a:t>
            </a:r>
          </a:p>
          <a:p>
            <a:pPr marL="1051975" lvl="1" indent="-742950">
              <a:buAutoNum type="arabicPeriod"/>
            </a:pPr>
            <a:r>
              <a:rPr lang="en-US" dirty="0" smtClean="0"/>
              <a:t>Apply the cookbook</a:t>
            </a:r>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
        <p:nvSpPr>
          <p:cNvPr id="19" name="Text Placeholder 4"/>
          <p:cNvSpPr txBox="1">
            <a:spLocks/>
          </p:cNvSpPr>
          <p:nvPr/>
        </p:nvSpPr>
        <p:spPr bwMode="white">
          <a:xfrm>
            <a:off x="829732" y="1548903"/>
            <a:ext cx="6663887" cy="6018636"/>
          </a:xfrm>
          <a:prstGeom prst="rect">
            <a:avLst/>
          </a:prstGeom>
        </p:spPr>
        <p:txBody>
          <a:bodyPr vert="horz" wrap="square" lIns="0" tIns="0" rIns="0" bIns="0" rtlCol="0">
            <a:noAutofit/>
          </a:bodyPr>
          <a:lstStyle>
            <a:lvl1pPr marL="0" indent="0" algn="l" defTabSz="1219120" rtl="0" eaLnBrk="1" latinLnBrk="0" hangingPunct="1">
              <a:lnSpc>
                <a:spcPct val="100000"/>
              </a:lnSpc>
              <a:spcBef>
                <a:spcPts val="800"/>
              </a:spcBef>
              <a:spcAft>
                <a:spcPts val="800"/>
              </a:spcAft>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spcAft>
                <a:spcPts val="800"/>
              </a:spcAft>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spcAft>
                <a:spcPts val="800"/>
              </a:spcAft>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spcAft>
                <a:spcPts val="800"/>
              </a:spcAft>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spcAft>
                <a:spcPts val="800"/>
              </a:spcAft>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309025" lvl="1" algn="ctr"/>
            <a:r>
              <a:rPr lang="en-US" b="1" dirty="0" smtClean="0"/>
              <a:t>Web Server</a:t>
            </a:r>
            <a:endParaRPr lang="en-US" b="1" dirty="0"/>
          </a:p>
          <a:p>
            <a:pPr marL="309025" lvl="1"/>
            <a:r>
              <a:rPr lang="en-US" dirty="0" smtClean="0"/>
              <a:t>1. Provision the instance </a:t>
            </a:r>
          </a:p>
          <a:p>
            <a:pPr marL="309025" lvl="1"/>
            <a:r>
              <a:rPr lang="en-US" dirty="0" smtClean="0"/>
              <a:t>2. Install Chef</a:t>
            </a:r>
          </a:p>
          <a:p>
            <a:pPr marL="309025" lvl="1"/>
            <a:r>
              <a:rPr lang="en-US" dirty="0" smtClean="0"/>
              <a:t>3. Copy the Web Server cookbook</a:t>
            </a:r>
          </a:p>
          <a:p>
            <a:pPr marL="309025" lvl="1"/>
            <a:r>
              <a:rPr lang="en-US" dirty="0" smtClean="0"/>
              <a:t>4. Apply the cookbook</a:t>
            </a:r>
          </a:p>
          <a:p>
            <a:pPr marL="309025" lvl="1"/>
            <a:endParaRPr lang="en-US" dirty="0"/>
          </a:p>
        </p:txBody>
      </p:sp>
    </p:spTree>
    <p:extLst>
      <p:ext uri="{BB962C8B-B14F-4D97-AF65-F5344CB8AC3E}">
        <p14:creationId xmlns:p14="http://schemas.microsoft.com/office/powerpoint/2010/main" val="292481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21749B-AEB7-461B-845F-603CABD25259}">
  <ds:schemaRefs>
    <ds:schemaRef ds:uri="http://purl.org/dc/elements/1.1/"/>
    <ds:schemaRef ds:uri="http://schemas.microsoft.com/office/2006/metadata/properties"/>
    <ds:schemaRef ds:uri="7bb5d761-a2ea-4873-95f7-7a6658fb3e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16028</TotalTime>
  <Words>5416</Words>
  <Application>Microsoft Office PowerPoint</Application>
  <PresentationFormat>Custom</PresentationFormat>
  <Paragraphs>775</Paragraphs>
  <Slides>57</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Courier New</vt:lpstr>
      <vt:lpstr>Gill Sans MT</vt:lpstr>
      <vt:lpstr>Inconsolata</vt:lpstr>
      <vt:lpstr>Wingdings</vt:lpstr>
      <vt:lpstr>ChefDk3.2Template</vt:lpstr>
      <vt:lpstr>The Chef Server</vt:lpstr>
      <vt:lpstr>Objectives</vt:lpstr>
      <vt:lpstr>More Web Servers?</vt:lpstr>
      <vt:lpstr>Managing an Additional System</vt:lpstr>
      <vt:lpstr>Managing Additional Systems</vt:lpstr>
      <vt:lpstr>Managing Additional Systems</vt:lpstr>
      <vt:lpstr>Managing User Traffic</vt:lpstr>
      <vt:lpstr>Managing User Traffic</vt:lpstr>
      <vt:lpstr>Steps to Set up Proxy and Web Servers</vt:lpstr>
      <vt:lpstr>The Chef Server</vt:lpstr>
      <vt:lpstr>Flavors of Chef Server</vt:lpstr>
      <vt:lpstr>GE: Hosted Chef</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Signing Up for a Hosted Chef Account</vt:lpstr>
      <vt:lpstr>GE: Download a Repository</vt:lpstr>
      <vt:lpstr>GE: Download the Repository</vt:lpstr>
      <vt:lpstr>GE: Paste the cookbooks Folder</vt:lpstr>
      <vt:lpstr>GE: Navigate to the chef-repo </vt:lpstr>
      <vt:lpstr>knife</vt:lpstr>
      <vt:lpstr>GE: knife --help</vt:lpstr>
      <vt:lpstr>GE: knife client --help</vt:lpstr>
      <vt:lpstr>GE: knife client list</vt:lpstr>
      <vt:lpstr>Hosted Chef</vt:lpstr>
      <vt:lpstr>GE: knife cookbook --help</vt:lpstr>
      <vt:lpstr>GE: knife cookbook list</vt:lpstr>
      <vt:lpstr>GE: Change to the cookbooks/apache Directory </vt:lpstr>
      <vt:lpstr>Berkshelf</vt:lpstr>
      <vt:lpstr>GE: Run berks --help</vt:lpstr>
      <vt:lpstr>GE: Run berks install</vt:lpstr>
      <vt:lpstr>GE: See the Berksfile.lock</vt:lpstr>
      <vt:lpstr>GE: See the Contents of the Berksfile.lock</vt:lpstr>
      <vt:lpstr>GE: Upload the Cookbook to the Chef Server</vt:lpstr>
      <vt:lpstr>GE: Display Cookbooks within Your Org </vt:lpstr>
      <vt:lpstr>Lab: Upload Cookbooks</vt:lpstr>
      <vt:lpstr>Lab: cd and Run knife cookbook list </vt:lpstr>
      <vt:lpstr>Lab: Install the Cookbook Dependencies</vt:lpstr>
      <vt:lpstr>Lab: Upload the Cookbook to the Chef Server</vt:lpstr>
      <vt:lpstr>Lab: Is the workstation Cookbook Uploaded?</vt:lpstr>
      <vt:lpstr>Hosted Chef</vt:lpstr>
      <vt:lpstr>The Node</vt:lpstr>
      <vt:lpstr>GE: Change to the chef-repo</vt:lpstr>
      <vt:lpstr>GE: Run 'knife node –help' </vt:lpstr>
      <vt:lpstr>GE: Run 'knife node list'</vt:lpstr>
      <vt:lpstr>GE: Run 'knife bootstrap –help'</vt:lpstr>
      <vt:lpstr>GE: Bootstrap Your Node</vt:lpstr>
      <vt:lpstr>GE: Run 'knife node list' Again </vt:lpstr>
      <vt:lpstr>GE: View More Information About Your Node </vt:lpstr>
      <vt:lpstr>GE: Add a Recipe to a Run List</vt:lpstr>
      <vt:lpstr>Hosted Chef</vt:lpstr>
      <vt:lpstr>Discussion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Steve Del Fante</cp:lastModifiedBy>
  <cp:revision>2037</cp:revision>
  <cp:lastPrinted>2015-02-07T23:49:10Z</cp:lastPrinted>
  <dcterms:created xsi:type="dcterms:W3CDTF">2012-09-13T17:36:07Z</dcterms:created>
  <dcterms:modified xsi:type="dcterms:W3CDTF">2015-10-02T17:33:33Z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